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1" r:id="rId1"/>
  </p:sldMasterIdLst>
  <p:notesMasterIdLst>
    <p:notesMasterId r:id="rId15"/>
  </p:notesMasterIdLst>
  <p:sldIdLst>
    <p:sldId id="256" r:id="rId2"/>
    <p:sldId id="258" r:id="rId3"/>
    <p:sldId id="257" r:id="rId4"/>
    <p:sldId id="349" r:id="rId5"/>
    <p:sldId id="350" r:id="rId6"/>
    <p:sldId id="347" r:id="rId7"/>
    <p:sldId id="348" r:id="rId8"/>
    <p:sldId id="356" r:id="rId9"/>
    <p:sldId id="351" r:id="rId10"/>
    <p:sldId id="352" r:id="rId11"/>
    <p:sldId id="270" r:id="rId12"/>
    <p:sldId id="354" r:id="rId13"/>
    <p:sldId id="35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2648A6-E216-49B4-91C4-B49FA0252F1B}">
  <a:tblStyle styleId="{F82648A6-E216-49B4-91C4-B49FA0252F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210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d851afca0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d851afca02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140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c7e36bced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c7e36bced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197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61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d851afca02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d851afca02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10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210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90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551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932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7e36bce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7e36bce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2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5.pn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31625" y="1604763"/>
            <a:ext cx="4680600" cy="18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31625" y="3457350"/>
            <a:ext cx="46806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6198875" y="402650"/>
            <a:ext cx="22938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Font typeface="Yeseva One"/>
              <a:buNone/>
              <a:defRPr sz="22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776378">
            <a:off x="272256" y="-275799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5051002" flipH="1">
            <a:off x="2652601" y="-3620824"/>
            <a:ext cx="3357197" cy="642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17684" flipH="1">
            <a:off x="5216501" y="-1232969"/>
            <a:ext cx="1184724" cy="226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l="9978" t="7909" r="6171" b="5839"/>
          <a:stretch/>
        </p:blipFill>
        <p:spPr>
          <a:xfrm rot="-2030834" flipH="1">
            <a:off x="2016033" y="-968647"/>
            <a:ext cx="3165530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l="9978" t="7909" r="6171" b="5839"/>
          <a:stretch/>
        </p:blipFill>
        <p:spPr>
          <a:xfrm rot="6384139">
            <a:off x="7619390" y="3288984"/>
            <a:ext cx="3165521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99999">
            <a:off x="7837526" y="1038099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3279072">
            <a:off x="6300435" y="2844650"/>
            <a:ext cx="1988756" cy="380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8397711">
            <a:off x="-1138959" y="1383349"/>
            <a:ext cx="3889291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150833" flipH="1">
            <a:off x="2527750" y="4231676"/>
            <a:ext cx="4088499" cy="4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-7951769">
            <a:off x="7255038" y="2933588"/>
            <a:ext cx="2337922" cy="356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5">
            <a:alphaModFix amt="82000"/>
          </a:blip>
          <a:srcRect l="9978" t="7909" r="6171" b="5839"/>
          <a:stretch/>
        </p:blipFill>
        <p:spPr>
          <a:xfrm rot="-2469882">
            <a:off x="-837694" y="151513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 rot="-7221121">
            <a:off x="342802" y="2789275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7890373">
            <a:off x="1065494" y="3570684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>
          <a:blip r:embed="rId11">
            <a:alphaModFix amt="78000"/>
          </a:blip>
          <a:stretch>
            <a:fillRect/>
          </a:stretch>
        </p:blipFill>
        <p:spPr>
          <a:xfrm rot="-8103000">
            <a:off x="635697" y="345972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>
          <a:blip r:embed="rId12">
            <a:alphaModFix amt="95000"/>
          </a:blip>
          <a:stretch>
            <a:fillRect/>
          </a:stretch>
        </p:blipFill>
        <p:spPr>
          <a:xfrm rot="-2950540">
            <a:off x="8521299" y="-692313"/>
            <a:ext cx="819702" cy="18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99125" y="1367249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8492988">
            <a:off x="1836951" y="820910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14">
            <a:alphaModFix amt="87000"/>
          </a:blip>
          <a:stretch>
            <a:fillRect/>
          </a:stretch>
        </p:blipFill>
        <p:spPr>
          <a:xfrm rot="-7836186">
            <a:off x="1519172" y="-262803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>
          <a:blip r:embed="rId15">
            <a:alphaModFix amt="75000"/>
          </a:blip>
          <a:stretch>
            <a:fillRect/>
          </a:stretch>
        </p:blipFill>
        <p:spPr>
          <a:xfrm rot="-4500019">
            <a:off x="4375372" y="207982"/>
            <a:ext cx="384642" cy="3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>
          <a:blip r:embed="rId15">
            <a:alphaModFix amt="75000"/>
          </a:blip>
          <a:stretch>
            <a:fillRect/>
          </a:stretch>
        </p:blipFill>
        <p:spPr>
          <a:xfrm rot="864916">
            <a:off x="7954802" y="3355487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/>
          <p:cNvPicPr preferRelativeResize="0"/>
          <p:nvPr/>
        </p:nvPicPr>
        <p:blipFill>
          <a:blip r:embed="rId15">
            <a:alphaModFix amt="84000"/>
          </a:blip>
          <a:stretch>
            <a:fillRect/>
          </a:stretch>
        </p:blipFill>
        <p:spPr>
          <a:xfrm rot="-8717672">
            <a:off x="7622574" y="357776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/>
          <p:cNvPicPr preferRelativeResize="0"/>
          <p:nvPr/>
        </p:nvPicPr>
        <p:blipFill>
          <a:blip r:embed="rId16">
            <a:alphaModFix amt="92000"/>
          </a:blip>
          <a:stretch>
            <a:fillRect/>
          </a:stretch>
        </p:blipFill>
        <p:spPr>
          <a:xfrm rot="-888836">
            <a:off x="1527251" y="356041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8492839">
            <a:off x="1555607" y="469068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/>
          <p:cNvPicPr preferRelativeResize="0"/>
          <p:nvPr/>
        </p:nvPicPr>
        <p:blipFill>
          <a:blip r:embed="rId17">
            <a:alphaModFix amt="75000"/>
          </a:blip>
          <a:stretch>
            <a:fillRect/>
          </a:stretch>
        </p:blipFill>
        <p:spPr>
          <a:xfrm rot="5946572">
            <a:off x="2474100" y="759909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/>
          <p:cNvPicPr preferRelativeResize="0"/>
          <p:nvPr/>
        </p:nvPicPr>
        <p:blipFill>
          <a:blip r:embed="rId11">
            <a:alphaModFix amt="78000"/>
          </a:blip>
          <a:stretch>
            <a:fillRect/>
          </a:stretch>
        </p:blipFill>
        <p:spPr>
          <a:xfrm rot="-6300026">
            <a:off x="572059" y="2560629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"/>
          <p:cNvPicPr preferRelativeResize="0"/>
          <p:nvPr/>
        </p:nvPicPr>
        <p:blipFill>
          <a:blip r:embed="rId11">
            <a:alphaModFix amt="78000"/>
          </a:blip>
          <a:stretch>
            <a:fillRect/>
          </a:stretch>
        </p:blipFill>
        <p:spPr>
          <a:xfrm rot="-2700009">
            <a:off x="7731998" y="912157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"/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3734997">
            <a:off x="5771253" y="4189930"/>
            <a:ext cx="549170" cy="111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"/>
          <p:cNvPicPr preferRelativeResize="0"/>
          <p:nvPr/>
        </p:nvPicPr>
        <p:blipFill>
          <a:blip r:embed="rId15">
            <a:alphaModFix amt="84000"/>
          </a:blip>
          <a:stretch>
            <a:fillRect/>
          </a:stretch>
        </p:blipFill>
        <p:spPr>
          <a:xfrm rot="-8717672">
            <a:off x="1761199" y="144636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888836">
            <a:off x="6638501" y="4340734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8397697">
            <a:off x="8332373" y="627412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>
          <a:blip r:embed="rId14">
            <a:alphaModFix amt="72000"/>
          </a:blip>
          <a:stretch>
            <a:fillRect/>
          </a:stretch>
        </p:blipFill>
        <p:spPr>
          <a:xfrm rot="-7836186">
            <a:off x="6154135" y="4786022"/>
            <a:ext cx="1193432" cy="113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8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6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764058">
            <a:off x="-440356" y="-1061820"/>
            <a:ext cx="4987634" cy="955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275" y="1210699"/>
            <a:ext cx="549750" cy="49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63"/>
          <p:cNvPicPr preferRelativeResize="0"/>
          <p:nvPr/>
        </p:nvPicPr>
        <p:blipFill rotWithShape="1">
          <a:blip r:embed="rId4">
            <a:alphaModFix/>
          </a:blip>
          <a:srcRect l="9978" t="7909" r="6171" b="5839"/>
          <a:stretch/>
        </p:blipFill>
        <p:spPr>
          <a:xfrm rot="-10799982">
            <a:off x="-487283" y="3791734"/>
            <a:ext cx="3944627" cy="183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63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rot="-1867450">
            <a:off x="1562686" y="-63412"/>
            <a:ext cx="754689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63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-3160047">
            <a:off x="736134" y="412761"/>
            <a:ext cx="549172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63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rot="-2749321">
            <a:off x="1079999" y="52251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63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rot="-946358">
            <a:off x="2362917" y="270980"/>
            <a:ext cx="295880" cy="80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19257">
            <a:off x="1656505" y="2777377"/>
            <a:ext cx="1134280" cy="223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3"/>
          <p:cNvPicPr preferRelativeResize="0"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 rot="-4500019">
            <a:off x="7161522" y="4267457"/>
            <a:ext cx="384642" cy="3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3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833795">
            <a:off x="2003977" y="2287555"/>
            <a:ext cx="549171" cy="111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3"/>
          <p:cNvPicPr preferRelativeResize="0"/>
          <p:nvPr/>
        </p:nvPicPr>
        <p:blipFill rotWithShape="1">
          <a:blip r:embed="rId10">
            <a:alphaModFix/>
          </a:blip>
          <a:srcRect l="9978" t="7909" r="6171" b="5839"/>
          <a:stretch/>
        </p:blipFill>
        <p:spPr>
          <a:xfrm rot="901132" flipH="1">
            <a:off x="-1028617" y="1398467"/>
            <a:ext cx="3165530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63"/>
          <p:cNvPicPr preferRelativeResize="0"/>
          <p:nvPr/>
        </p:nvPicPr>
        <p:blipFill>
          <a:blip r:embed="rId11">
            <a:alphaModFix amt="95000"/>
          </a:blip>
          <a:stretch>
            <a:fillRect/>
          </a:stretch>
        </p:blipFill>
        <p:spPr>
          <a:xfrm rot="-2950540">
            <a:off x="8121274" y="3806012"/>
            <a:ext cx="819702" cy="18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6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397697">
            <a:off x="8205423" y="4013812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81050" y="138999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0150829" flipH="1">
            <a:off x="-1217522" y="2086892"/>
            <a:ext cx="2966817" cy="291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945100" y="2847513"/>
            <a:ext cx="325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2974650" y="964165"/>
            <a:ext cx="3194700" cy="17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3067350" y="3574125"/>
            <a:ext cx="3009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7404582">
            <a:off x="-1366231" y="183455"/>
            <a:ext cx="4987634" cy="955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009975" y="2543475"/>
            <a:ext cx="3317075" cy="319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rot="4048042">
            <a:off x="1883022" y="3711587"/>
            <a:ext cx="904429" cy="178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/>
          <p:cNvPicPr preferRelativeResize="0"/>
          <p:nvPr/>
        </p:nvPicPr>
        <p:blipFill rotWithShape="1">
          <a:blip r:embed="rId5">
            <a:alphaModFix amt="57000"/>
          </a:blip>
          <a:srcRect l="9978" t="7909" r="6171" b="5839"/>
          <a:stretch/>
        </p:blipFill>
        <p:spPr>
          <a:xfrm rot="8100016">
            <a:off x="-663359" y="186726"/>
            <a:ext cx="3165521" cy="18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>
          <a:blip r:embed="rId6">
            <a:alphaModFix amt="95000"/>
          </a:blip>
          <a:stretch>
            <a:fillRect/>
          </a:stretch>
        </p:blipFill>
        <p:spPr>
          <a:xfrm rot="2235070" flipH="1">
            <a:off x="7101801" y="2928075"/>
            <a:ext cx="2337922" cy="356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699997">
            <a:off x="81430" y="1508177"/>
            <a:ext cx="1134280" cy="223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492988">
            <a:off x="2260801" y="938360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499999">
            <a:off x="7227926" y="1969124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6800" y="1234862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/>
          <p:cNvPicPr preferRelativeResize="0"/>
          <p:nvPr/>
        </p:nvPicPr>
        <p:blipFill>
          <a:blip r:embed="rId10">
            <a:alphaModFix amt="78000"/>
          </a:blip>
          <a:stretch>
            <a:fillRect/>
          </a:stretch>
        </p:blipFill>
        <p:spPr>
          <a:xfrm rot="-2700009">
            <a:off x="8079673" y="779769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7769812" flipH="1">
            <a:off x="5777673" y="3927423"/>
            <a:ext cx="2125805" cy="308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/>
          <p:cNvPicPr preferRelativeResize="0"/>
          <p:nvPr/>
        </p:nvPicPr>
        <p:blipFill>
          <a:blip r:embed="rId11">
            <a:alphaModFix amt="75000"/>
          </a:blip>
          <a:stretch>
            <a:fillRect/>
          </a:stretch>
        </p:blipFill>
        <p:spPr>
          <a:xfrm rot="5946572">
            <a:off x="7924437" y="645009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>
          <a:blip r:embed="rId12">
            <a:alphaModFix amt="84000"/>
          </a:blip>
          <a:stretch>
            <a:fillRect/>
          </a:stretch>
        </p:blipFill>
        <p:spPr>
          <a:xfrm rot="-8717672">
            <a:off x="8401399" y="898156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308893">
            <a:off x="8462956" y="-944873"/>
            <a:ext cx="1134279" cy="223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3656161">
            <a:off x="1908930" y="3145179"/>
            <a:ext cx="467759" cy="42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720000" y="94014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4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6667500" y="3447954"/>
            <a:ext cx="4506849" cy="429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988" y="731394"/>
            <a:ext cx="63262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/>
          <p:cNvPicPr preferRelativeResize="0"/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 rot="-3605494">
            <a:off x="32524" y="85553"/>
            <a:ext cx="952603" cy="9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9E9E9E">
            <a:alpha val="0"/>
          </a:srgbClr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>
            <a:spLocks noGrp="1"/>
          </p:cNvSpPr>
          <p:nvPr>
            <p:ph type="title"/>
          </p:nvPr>
        </p:nvSpPr>
        <p:spPr>
          <a:xfrm>
            <a:off x="1962125" y="1595074"/>
            <a:ext cx="24105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4" name="Google Shape;354;p20"/>
          <p:cNvSpPr txBox="1">
            <a:spLocks noGrp="1"/>
          </p:cNvSpPr>
          <p:nvPr>
            <p:ph type="title" idx="2" hasCustomPrompt="1"/>
          </p:nvPr>
        </p:nvSpPr>
        <p:spPr>
          <a:xfrm>
            <a:off x="1115289" y="1780536"/>
            <a:ext cx="86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5" name="Google Shape;355;p20"/>
          <p:cNvSpPr txBox="1">
            <a:spLocks noGrp="1"/>
          </p:cNvSpPr>
          <p:nvPr>
            <p:ph type="subTitle" idx="1"/>
          </p:nvPr>
        </p:nvSpPr>
        <p:spPr>
          <a:xfrm>
            <a:off x="1962137" y="2025443"/>
            <a:ext cx="241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0"/>
          <p:cNvSpPr txBox="1">
            <a:spLocks noGrp="1"/>
          </p:cNvSpPr>
          <p:nvPr>
            <p:ph type="title" idx="3"/>
          </p:nvPr>
        </p:nvSpPr>
        <p:spPr>
          <a:xfrm>
            <a:off x="5633015" y="1595034"/>
            <a:ext cx="24105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20"/>
          <p:cNvSpPr txBox="1">
            <a:spLocks noGrp="1"/>
          </p:cNvSpPr>
          <p:nvPr>
            <p:ph type="title" idx="4" hasCustomPrompt="1"/>
          </p:nvPr>
        </p:nvSpPr>
        <p:spPr>
          <a:xfrm>
            <a:off x="4786214" y="1780536"/>
            <a:ext cx="86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20"/>
          <p:cNvSpPr txBox="1">
            <a:spLocks noGrp="1"/>
          </p:cNvSpPr>
          <p:nvPr>
            <p:ph type="subTitle" idx="5"/>
          </p:nvPr>
        </p:nvSpPr>
        <p:spPr>
          <a:xfrm>
            <a:off x="5633013" y="2025393"/>
            <a:ext cx="241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title" idx="6"/>
          </p:nvPr>
        </p:nvSpPr>
        <p:spPr>
          <a:xfrm>
            <a:off x="1962125" y="2983549"/>
            <a:ext cx="24105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 idx="7" hasCustomPrompt="1"/>
          </p:nvPr>
        </p:nvSpPr>
        <p:spPr>
          <a:xfrm>
            <a:off x="1115289" y="3164711"/>
            <a:ext cx="86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20"/>
          <p:cNvSpPr txBox="1">
            <a:spLocks noGrp="1"/>
          </p:cNvSpPr>
          <p:nvPr>
            <p:ph type="subTitle" idx="8"/>
          </p:nvPr>
        </p:nvSpPr>
        <p:spPr>
          <a:xfrm>
            <a:off x="1962137" y="3411420"/>
            <a:ext cx="241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0"/>
          <p:cNvSpPr txBox="1">
            <a:spLocks noGrp="1"/>
          </p:cNvSpPr>
          <p:nvPr>
            <p:ph type="title" idx="9"/>
          </p:nvPr>
        </p:nvSpPr>
        <p:spPr>
          <a:xfrm>
            <a:off x="5633015" y="2983509"/>
            <a:ext cx="24105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 idx="13" hasCustomPrompt="1"/>
          </p:nvPr>
        </p:nvSpPr>
        <p:spPr>
          <a:xfrm>
            <a:off x="4786214" y="3164711"/>
            <a:ext cx="86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4" name="Google Shape;364;p20"/>
          <p:cNvSpPr txBox="1">
            <a:spLocks noGrp="1"/>
          </p:cNvSpPr>
          <p:nvPr>
            <p:ph type="subTitle" idx="14"/>
          </p:nvPr>
        </p:nvSpPr>
        <p:spPr>
          <a:xfrm>
            <a:off x="5633013" y="3411420"/>
            <a:ext cx="241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0"/>
          <p:cNvSpPr txBox="1">
            <a:spLocks noGrp="1"/>
          </p:cNvSpPr>
          <p:nvPr>
            <p:ph type="title" idx="15"/>
          </p:nvPr>
        </p:nvSpPr>
        <p:spPr>
          <a:xfrm>
            <a:off x="720000" y="4086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66" name="Google Shape;366;p2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8764059">
            <a:off x="-496550" y="3206302"/>
            <a:ext cx="1830778" cy="350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3279065">
            <a:off x="7965757" y="3139967"/>
            <a:ext cx="1680309" cy="321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3135631" flipH="1">
            <a:off x="-780148" y="-1781187"/>
            <a:ext cx="2593021" cy="39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3055372">
            <a:off x="7332991" y="-1825289"/>
            <a:ext cx="2182018" cy="41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8430343">
            <a:off x="8164142" y="-382751"/>
            <a:ext cx="963766" cy="184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 rot="-3605494">
            <a:off x="91299" y="-245272"/>
            <a:ext cx="952603" cy="9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0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rot="2391190">
            <a:off x="8120378" y="4001560"/>
            <a:ext cx="876269" cy="173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76378">
            <a:off x="213031" y="4393951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0"/>
          <p:cNvPicPr preferRelativeResize="0"/>
          <p:nvPr/>
        </p:nvPicPr>
        <p:blipFill rotWithShape="1">
          <a:blip r:embed="rId7">
            <a:alphaModFix/>
          </a:blip>
          <a:srcRect l="9978" t="7909" r="6171" b="5839"/>
          <a:stretch/>
        </p:blipFill>
        <p:spPr>
          <a:xfrm rot="5399989" flipH="1">
            <a:off x="7894057" y="1655977"/>
            <a:ext cx="3165532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0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6573969">
            <a:off x="602031" y="4022135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0"/>
          <p:cNvPicPr preferRelativeResize="0"/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 rot="864916">
            <a:off x="79152" y="628774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0"/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 rot="-8717672">
            <a:off x="7719624" y="150793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888836">
            <a:off x="531451" y="823784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74899">
            <a:off x="8833486" y="-1688472"/>
            <a:ext cx="1134280" cy="223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0"/>
          <p:cNvPicPr preferRelativeResize="0"/>
          <p:nvPr/>
        </p:nvPicPr>
        <p:blipFill rotWithShape="1">
          <a:blip r:embed="rId7">
            <a:alphaModFix/>
          </a:blip>
          <a:srcRect l="9978" t="7909" r="6171" b="5839"/>
          <a:stretch/>
        </p:blipFill>
        <p:spPr>
          <a:xfrm rot="5844077">
            <a:off x="-2157670" y="1689990"/>
            <a:ext cx="3165533" cy="183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0"/>
          <p:cNvPicPr preferRelativeResize="0"/>
          <p:nvPr/>
        </p:nvPicPr>
        <p:blipFill>
          <a:blip r:embed="rId11">
            <a:alphaModFix amt="78000"/>
          </a:blip>
          <a:stretch>
            <a:fillRect/>
          </a:stretch>
        </p:blipFill>
        <p:spPr>
          <a:xfrm rot="-2825205">
            <a:off x="1097803" y="217818"/>
            <a:ext cx="295879" cy="80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0"/>
          <p:cNvPicPr preferRelativeResize="0"/>
          <p:nvPr/>
        </p:nvPicPr>
        <p:blipFill>
          <a:blip r:embed="rId12">
            <a:alphaModFix amt="72000"/>
          </a:blip>
          <a:stretch>
            <a:fillRect/>
          </a:stretch>
        </p:blipFill>
        <p:spPr>
          <a:xfrm rot="-3197529">
            <a:off x="1239808" y="-42595"/>
            <a:ext cx="278190" cy="91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0"/>
          <p:cNvPicPr preferRelativeResize="0"/>
          <p:nvPr/>
        </p:nvPicPr>
        <p:blipFill>
          <a:blip r:embed="rId9">
            <a:alphaModFix amt="95000"/>
          </a:blip>
          <a:stretch>
            <a:fillRect/>
          </a:stretch>
        </p:blipFill>
        <p:spPr>
          <a:xfrm rot="864878">
            <a:off x="149867" y="4263035"/>
            <a:ext cx="233117" cy="22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0"/>
          <p:cNvPicPr preferRelativeResize="0"/>
          <p:nvPr/>
        </p:nvPicPr>
        <p:blipFill>
          <a:blip r:embed="rId9">
            <a:alphaModFix amt="84000"/>
          </a:blip>
          <a:stretch>
            <a:fillRect/>
          </a:stretch>
        </p:blipFill>
        <p:spPr>
          <a:xfrm rot="-8717813">
            <a:off x="140658" y="4070275"/>
            <a:ext cx="99135" cy="9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0"/>
          <p:cNvPicPr preferRelativeResize="0"/>
          <p:nvPr/>
        </p:nvPicPr>
        <p:blipFill>
          <a:blip r:embed="rId13">
            <a:alphaModFix amt="92000"/>
          </a:blip>
          <a:stretch>
            <a:fillRect/>
          </a:stretch>
        </p:blipFill>
        <p:spPr>
          <a:xfrm rot="-888836">
            <a:off x="8583301" y="417986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8492839">
            <a:off x="8688132" y="1135255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888895">
            <a:off x="8775885" y="3794138"/>
            <a:ext cx="377927" cy="34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0"/>
          <p:cNvPicPr preferRelativeResize="0"/>
          <p:nvPr/>
        </p:nvPicPr>
        <p:blipFill rotWithShape="1">
          <a:blip r:embed="rId16">
            <a:alphaModFix/>
          </a:blip>
          <a:srcRect l="9978" t="7909" r="6171" b="5839"/>
          <a:stretch/>
        </p:blipFill>
        <p:spPr>
          <a:xfrm rot="-10799982">
            <a:off x="2590642" y="4455759"/>
            <a:ext cx="3944627" cy="1831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"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6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2699946">
            <a:off x="4855544" y="-471270"/>
            <a:ext cx="4987634" cy="955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60"/>
          <p:cNvPicPr preferRelativeResize="0"/>
          <p:nvPr/>
        </p:nvPicPr>
        <p:blipFill rotWithShape="1">
          <a:blip r:embed="rId3">
            <a:alphaModFix/>
          </a:blip>
          <a:srcRect l="9978" t="7909" r="6171" b="5839"/>
          <a:stretch/>
        </p:blipFill>
        <p:spPr>
          <a:xfrm rot="8854703">
            <a:off x="-1499470" y="3529296"/>
            <a:ext cx="3944627" cy="183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0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rot="-2257226" flipH="1">
            <a:off x="7365126" y="3170886"/>
            <a:ext cx="754690" cy="149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60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1587979" flipH="1">
            <a:off x="8394270" y="2377755"/>
            <a:ext cx="549172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60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rot="-1375356" flipH="1">
            <a:off x="7901687" y="258938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60"/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rot="-3178322" flipH="1">
            <a:off x="7380285" y="4042271"/>
            <a:ext cx="295880" cy="80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74283">
            <a:off x="-94295" y="2367464"/>
            <a:ext cx="1134281" cy="223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60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2699942">
            <a:off x="1325977" y="4044643"/>
            <a:ext cx="549170" cy="111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0"/>
          <p:cNvPicPr preferRelativeResize="0"/>
          <p:nvPr/>
        </p:nvPicPr>
        <p:blipFill rotWithShape="1">
          <a:blip r:embed="rId8">
            <a:alphaModFix/>
          </a:blip>
          <a:srcRect l="9978" t="7909" r="6171" b="5839"/>
          <a:stretch/>
        </p:blipFill>
        <p:spPr>
          <a:xfrm rot="901132" flipH="1">
            <a:off x="7124783" y="3951167"/>
            <a:ext cx="3165530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0150829" flipH="1">
            <a:off x="6669178" y="-1284958"/>
            <a:ext cx="2966817" cy="291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300001">
            <a:off x="-1226953" y="-1411997"/>
            <a:ext cx="2729251" cy="26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"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6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7321453">
            <a:off x="865792" y="3020145"/>
            <a:ext cx="2099462" cy="402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23622" flipH="1">
            <a:off x="517305" y="3744427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6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7076756" flipH="1">
            <a:off x="-1086609" y="-2403184"/>
            <a:ext cx="3889291" cy="59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1"/>
          <p:cNvPicPr preferRelativeResize="0"/>
          <p:nvPr/>
        </p:nvPicPr>
        <p:blipFill rotWithShape="1">
          <a:blip r:embed="rId4">
            <a:alphaModFix amt="82000"/>
          </a:blip>
          <a:srcRect l="9978" t="7909" r="6171" b="5839"/>
          <a:stretch/>
        </p:blipFill>
        <p:spPr>
          <a:xfrm rot="-8330118" flipH="1">
            <a:off x="-592644" y="3725074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61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 rot="-3578879" flipH="1">
            <a:off x="587852" y="1428806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-2909627" flipH="1">
            <a:off x="1310544" y="334716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1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rot="-2697000" flipH="1">
            <a:off x="880747" y="758365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1"/>
          <p:cNvPicPr preferRelativeResize="0"/>
          <p:nvPr/>
        </p:nvPicPr>
        <p:blipFill>
          <a:blip r:embed="rId8">
            <a:alphaModFix amt="87000"/>
          </a:blip>
          <a:stretch>
            <a:fillRect/>
          </a:stretch>
        </p:blipFill>
        <p:spPr>
          <a:xfrm rot="-2963814" flipH="1">
            <a:off x="1764222" y="4832283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1"/>
          <p:cNvPicPr preferRelativeResize="0"/>
          <p:nvPr/>
        </p:nvPicPr>
        <p:blipFill>
          <a:blip r:embed="rId9">
            <a:alphaModFix amt="92000"/>
          </a:blip>
          <a:stretch>
            <a:fillRect/>
          </a:stretch>
        </p:blipFill>
        <p:spPr>
          <a:xfrm rot="-9911164" flipH="1">
            <a:off x="1772300" y="1944305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307161" flipH="1">
            <a:off x="1800657" y="66562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61"/>
          <p:cNvPicPr preferRelativeResize="0"/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 rot="4853428" flipH="1">
            <a:off x="469324" y="3041377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61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rot="-4499974" flipH="1">
            <a:off x="817109" y="2341918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61"/>
          <p:cNvPicPr preferRelativeResize="0"/>
          <p:nvPr/>
        </p:nvPicPr>
        <p:blipFill>
          <a:blip r:embed="rId11">
            <a:alphaModFix amt="84000"/>
          </a:blip>
          <a:stretch>
            <a:fillRect/>
          </a:stretch>
        </p:blipFill>
        <p:spPr>
          <a:xfrm rot="-2082313" flipH="1">
            <a:off x="8327920" y="336428"/>
            <a:ext cx="426389" cy="40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6300001">
            <a:off x="7176497" y="3337753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61"/>
          <p:cNvPicPr preferRelativeResize="0"/>
          <p:nvPr/>
        </p:nvPicPr>
        <p:blipFill rotWithShape="1">
          <a:blip r:embed="rId4">
            <a:alphaModFix amt="82000"/>
          </a:blip>
          <a:srcRect l="9978" t="7909" r="6171" b="5839"/>
          <a:stretch/>
        </p:blipFill>
        <p:spPr>
          <a:xfrm rot="2469882" flipH="1">
            <a:off x="7294382" y="2220600"/>
            <a:ext cx="3415385" cy="183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7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3478547">
            <a:off x="6599419" y="-1332266"/>
            <a:ext cx="2099462" cy="402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3279072" flipH="1">
            <a:off x="1030433" y="2844650"/>
            <a:ext cx="1988756" cy="380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6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8397697" flipH="1">
            <a:off x="-1310528" y="627412"/>
            <a:ext cx="2125804" cy="30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2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7951779" flipH="1">
            <a:off x="-262225" y="3938266"/>
            <a:ext cx="1518048" cy="231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76378" flipH="1">
            <a:off x="7913088" y="-275799"/>
            <a:ext cx="1134280" cy="223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417684">
            <a:off x="922599" y="-664556"/>
            <a:ext cx="1184724" cy="226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62"/>
          <p:cNvPicPr preferRelativeResize="0"/>
          <p:nvPr/>
        </p:nvPicPr>
        <p:blipFill rotWithShape="1">
          <a:blip r:embed="rId5">
            <a:alphaModFix/>
          </a:blip>
          <a:srcRect l="9978" t="7909" r="6171" b="5839"/>
          <a:stretch/>
        </p:blipFill>
        <p:spPr>
          <a:xfrm rot="-6384139" flipH="1">
            <a:off x="-1465287" y="3288984"/>
            <a:ext cx="3165521" cy="183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499999" flipH="1">
            <a:off x="-1767353" y="1051874"/>
            <a:ext cx="2729251" cy="2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-8397711" flipH="1">
            <a:off x="6761991" y="2140599"/>
            <a:ext cx="3889291" cy="5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62"/>
          <p:cNvPicPr preferRelativeResize="0"/>
          <p:nvPr/>
        </p:nvPicPr>
        <p:blipFill rotWithShape="1">
          <a:blip r:embed="rId5">
            <a:alphaModFix amt="82000"/>
          </a:blip>
          <a:srcRect l="9978" t="7909" r="6171" b="5839"/>
          <a:stretch/>
        </p:blipFill>
        <p:spPr>
          <a:xfrm rot="2469882" flipH="1">
            <a:off x="6741932" y="151513"/>
            <a:ext cx="3415385" cy="183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2"/>
          <p:cNvPicPr preferRelativeResize="0"/>
          <p:nvPr/>
        </p:nvPicPr>
        <p:blipFill>
          <a:blip r:embed="rId7">
            <a:alphaModFix amt="84000"/>
          </a:blip>
          <a:stretch>
            <a:fillRect/>
          </a:stretch>
        </p:blipFill>
        <p:spPr>
          <a:xfrm rot="7221121" flipH="1">
            <a:off x="8222132" y="2789275"/>
            <a:ext cx="754690" cy="14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62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7890373" flipH="1">
            <a:off x="7704957" y="3570684"/>
            <a:ext cx="549173" cy="18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2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rot="8103000" flipH="1">
            <a:off x="8301752" y="3459720"/>
            <a:ext cx="382175" cy="14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62"/>
          <p:cNvPicPr preferRelativeResize="0"/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 rot="2950540" flipH="1">
            <a:off x="193323" y="-671988"/>
            <a:ext cx="819702" cy="18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734601" y="1367249"/>
            <a:ext cx="885898" cy="8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2"/>
          <p:cNvPicPr preferRelativeResize="0"/>
          <p:nvPr/>
        </p:nvPicPr>
        <p:blipFill>
          <a:blip r:embed="rId12">
            <a:alphaModFix amt="67000"/>
          </a:blip>
          <a:stretch>
            <a:fillRect/>
          </a:stretch>
        </p:blipFill>
        <p:spPr>
          <a:xfrm rot="-8492988" flipH="1">
            <a:off x="7120052" y="820910"/>
            <a:ext cx="362621" cy="32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2"/>
          <p:cNvPicPr preferRelativeResize="0"/>
          <p:nvPr/>
        </p:nvPicPr>
        <p:blipFill>
          <a:blip r:embed="rId13">
            <a:alphaModFix amt="87000"/>
          </a:blip>
          <a:stretch>
            <a:fillRect/>
          </a:stretch>
        </p:blipFill>
        <p:spPr>
          <a:xfrm rot="7836186" flipH="1">
            <a:off x="6607019" y="-262803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2"/>
          <p:cNvPicPr preferRelativeResize="0"/>
          <p:nvPr/>
        </p:nvPicPr>
        <p:blipFill>
          <a:blip r:embed="rId14">
            <a:alphaModFix amt="75000"/>
          </a:blip>
          <a:stretch>
            <a:fillRect/>
          </a:stretch>
        </p:blipFill>
        <p:spPr>
          <a:xfrm rot="4500019" flipH="1">
            <a:off x="2275410" y="201007"/>
            <a:ext cx="384642" cy="3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2"/>
          <p:cNvPicPr preferRelativeResize="0"/>
          <p:nvPr/>
        </p:nvPicPr>
        <p:blipFill>
          <a:blip r:embed="rId14">
            <a:alphaModFix amt="75000"/>
          </a:blip>
          <a:stretch>
            <a:fillRect/>
          </a:stretch>
        </p:blipFill>
        <p:spPr>
          <a:xfrm rot="-864916" flipH="1">
            <a:off x="990275" y="3355487"/>
            <a:ext cx="374546" cy="35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62"/>
          <p:cNvPicPr preferRelativeResize="0"/>
          <p:nvPr/>
        </p:nvPicPr>
        <p:blipFill>
          <a:blip r:embed="rId14">
            <a:alphaModFix amt="84000"/>
          </a:blip>
          <a:stretch>
            <a:fillRect/>
          </a:stretch>
        </p:blipFill>
        <p:spPr>
          <a:xfrm rot="8717672" flipH="1">
            <a:off x="1367950" y="3806368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2"/>
          <p:cNvPicPr preferRelativeResize="0"/>
          <p:nvPr/>
        </p:nvPicPr>
        <p:blipFill>
          <a:blip r:embed="rId15">
            <a:alphaModFix amt="92000"/>
          </a:blip>
          <a:stretch>
            <a:fillRect/>
          </a:stretch>
        </p:blipFill>
        <p:spPr>
          <a:xfrm rot="888836" flipH="1">
            <a:off x="7567673" y="3560412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8492839" flipH="1">
            <a:off x="7375382" y="4690680"/>
            <a:ext cx="388634" cy="35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2"/>
          <p:cNvPicPr preferRelativeResize="0"/>
          <p:nvPr/>
        </p:nvPicPr>
        <p:blipFill>
          <a:blip r:embed="rId16">
            <a:alphaModFix amt="75000"/>
          </a:blip>
          <a:stretch>
            <a:fillRect/>
          </a:stretch>
        </p:blipFill>
        <p:spPr>
          <a:xfrm rot="-5946572" flipH="1">
            <a:off x="8896345" y="2476747"/>
            <a:ext cx="199004" cy="19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62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rot="6300026" flipH="1">
            <a:off x="8451685" y="2560629"/>
            <a:ext cx="295880" cy="805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62"/>
          <p:cNvPicPr preferRelativeResize="0"/>
          <p:nvPr/>
        </p:nvPicPr>
        <p:blipFill>
          <a:blip r:embed="rId9">
            <a:alphaModFix amt="78000"/>
          </a:blip>
          <a:stretch>
            <a:fillRect/>
          </a:stretch>
        </p:blipFill>
        <p:spPr>
          <a:xfrm rot="2700009" flipH="1">
            <a:off x="1499751" y="1567282"/>
            <a:ext cx="382175" cy="14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2"/>
          <p:cNvPicPr preferRelativeResize="0"/>
          <p:nvPr/>
        </p:nvPicPr>
        <p:blipFill>
          <a:blip r:embed="rId14">
            <a:alphaModFix amt="84000"/>
          </a:blip>
          <a:stretch>
            <a:fillRect/>
          </a:stretch>
        </p:blipFill>
        <p:spPr>
          <a:xfrm rot="8717672" flipH="1">
            <a:off x="7446950" y="2030043"/>
            <a:ext cx="176699" cy="1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62"/>
          <p:cNvPicPr preferRelativeResize="0"/>
          <p:nvPr/>
        </p:nvPicPr>
        <p:blipFill>
          <a:blip r:embed="rId17">
            <a:alphaModFix amt="70000"/>
          </a:blip>
          <a:stretch>
            <a:fillRect/>
          </a:stretch>
        </p:blipFill>
        <p:spPr>
          <a:xfrm rot="888836" flipH="1">
            <a:off x="1402611" y="4647084"/>
            <a:ext cx="224700" cy="20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2"/>
          <p:cNvPicPr preferRelativeResize="0"/>
          <p:nvPr/>
        </p:nvPicPr>
        <p:blipFill>
          <a:blip r:embed="rId13">
            <a:alphaModFix amt="72000"/>
          </a:blip>
          <a:stretch>
            <a:fillRect/>
          </a:stretch>
        </p:blipFill>
        <p:spPr>
          <a:xfrm rot="7836186" flipH="1">
            <a:off x="1355432" y="4786022"/>
            <a:ext cx="1193432" cy="11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62"/>
          <p:cNvPicPr preferRelativeResize="0"/>
          <p:nvPr/>
        </p:nvPicPr>
        <p:blipFill>
          <a:blip r:embed="rId14">
            <a:alphaModFix amt="75000"/>
          </a:blip>
          <a:stretch>
            <a:fillRect/>
          </a:stretch>
        </p:blipFill>
        <p:spPr>
          <a:xfrm rot="864916">
            <a:off x="3490624" y="4718943"/>
            <a:ext cx="2226344" cy="212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6" r:id="rId5"/>
    <p:sldLayoutId id="2147483705" r:id="rId6"/>
    <p:sldLayoutId id="2147483706" r:id="rId7"/>
    <p:sldLayoutId id="2147483707" r:id="rId8"/>
    <p:sldLayoutId id="2147483708" r:id="rId9"/>
    <p:sldLayoutId id="214748370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karus777/best-artworks-of-all-time/dat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6"/>
          <p:cNvSpPr txBox="1">
            <a:spLocks noGrp="1"/>
          </p:cNvSpPr>
          <p:nvPr>
            <p:ph type="ctrTitle"/>
          </p:nvPr>
        </p:nvSpPr>
        <p:spPr>
          <a:xfrm>
            <a:off x="2190449" y="592145"/>
            <a:ext cx="5557888" cy="18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dirty="0">
                <a:solidFill>
                  <a:schemeClr val="dk1"/>
                </a:solidFill>
              </a:rPr>
              <a:t>“Art Author Detection”</a:t>
            </a:r>
            <a:r>
              <a:rPr lang="en-US" sz="4000" dirty="0">
                <a:solidFill>
                  <a:schemeClr val="dk1"/>
                </a:solidFill>
              </a:rPr>
              <a:t>: identifying the artist from the art</a:t>
            </a:r>
            <a:endParaRPr sz="5400" i="1" dirty="0">
              <a:solidFill>
                <a:schemeClr val="dk1"/>
              </a:solidFill>
            </a:endParaRPr>
          </a:p>
        </p:txBody>
      </p:sp>
      <p:sp>
        <p:nvSpPr>
          <p:cNvPr id="1181" name="Google Shape;1181;p66"/>
          <p:cNvSpPr txBox="1">
            <a:spLocks noGrp="1"/>
          </p:cNvSpPr>
          <p:nvPr>
            <p:ph type="subTitle" idx="1"/>
          </p:nvPr>
        </p:nvSpPr>
        <p:spPr>
          <a:xfrm>
            <a:off x="2135409" y="2395145"/>
            <a:ext cx="5557888" cy="18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AML1214 – Python  Programming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Python Noobs: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CA" dirty="0" err="1"/>
              <a:t>Aishlee</a:t>
            </a:r>
            <a:r>
              <a:rPr lang="en-CA" dirty="0"/>
              <a:t> - C0913045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CA" dirty="0"/>
              <a:t>Bimal Kumar - C0919385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CA" dirty="0"/>
              <a:t>Danilo Diaz - C0889539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CA" dirty="0"/>
              <a:t>Ernie Sumoso - C0881591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CA" dirty="0" err="1"/>
              <a:t>Shivamkumar</a:t>
            </a:r>
            <a:r>
              <a:rPr lang="en-CA" dirty="0"/>
              <a:t> Patel - C0907758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4. Convolutional Neural Networks used</a:t>
            </a:r>
            <a:endParaRPr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D37A7-D286-E0EF-8752-A71ACFE8C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888" y="1017725"/>
            <a:ext cx="7704000" cy="3416400"/>
          </a:xfrm>
        </p:spPr>
        <p:txBody>
          <a:bodyPr anchor="t"/>
          <a:lstStyle/>
          <a:p>
            <a:r>
              <a:rPr lang="en-US" sz="1400" b="1" dirty="0"/>
              <a:t>ResNet50:</a:t>
            </a:r>
            <a:r>
              <a:rPr lang="en-US" sz="1400" dirty="0"/>
              <a:t> convolutional neural network with </a:t>
            </a:r>
            <a:r>
              <a:rPr lang="en-US" sz="1400" b="1" dirty="0"/>
              <a:t>50 layers deep</a:t>
            </a:r>
            <a:r>
              <a:rPr lang="en-US" sz="1400" dirty="0"/>
              <a:t>.</a:t>
            </a:r>
          </a:p>
          <a:p>
            <a:pPr lvl="1"/>
            <a:r>
              <a:rPr lang="en-US" dirty="0"/>
              <a:t>Similarly to the VGG-19 model:</a:t>
            </a:r>
          </a:p>
          <a:p>
            <a:pPr lvl="1"/>
            <a:r>
              <a:rPr lang="en-US" dirty="0"/>
              <a:t>Pre-trained on over a </a:t>
            </a:r>
            <a:r>
              <a:rPr lang="en-US" b="1" dirty="0"/>
              <a:t>million images </a:t>
            </a:r>
            <a:r>
              <a:rPr lang="en-US" dirty="0"/>
              <a:t>from the </a:t>
            </a:r>
            <a:r>
              <a:rPr lang="en-US" b="1" dirty="0"/>
              <a:t>ImageNet</a:t>
            </a:r>
            <a:r>
              <a:rPr lang="en-US" dirty="0"/>
              <a:t> database.</a:t>
            </a:r>
          </a:p>
          <a:p>
            <a:pPr lvl="1"/>
            <a:r>
              <a:rPr lang="en-US" dirty="0"/>
              <a:t>Can classify images into 1000 object categories</a:t>
            </a:r>
          </a:p>
          <a:p>
            <a:pPr lvl="1"/>
            <a:r>
              <a:rPr lang="en-US" dirty="0"/>
              <a:t>Image input size is </a:t>
            </a:r>
            <a:r>
              <a:rPr lang="en-US" b="1" dirty="0"/>
              <a:t>224x224 pixels x3 colors (RGB)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Accuracy score with our dataset: </a:t>
            </a:r>
            <a:r>
              <a:rPr lang="en-US" b="1" dirty="0"/>
              <a:t>0.58</a:t>
            </a:r>
          </a:p>
          <a:p>
            <a:pPr lvl="1"/>
            <a:endParaRPr lang="en-CA" dirty="0"/>
          </a:p>
        </p:txBody>
      </p:sp>
      <p:pic>
        <p:nvPicPr>
          <p:cNvPr id="8194" name="Picture 2" descr="ResNet-50 architecture [26] shown with the residual units, the size of... |  Download Scientific Diagram">
            <a:extLst>
              <a:ext uri="{FF2B5EF4-FFF2-40B4-BE49-F238E27FC236}">
                <a16:creationId xmlns:a16="http://schemas.microsoft.com/office/drawing/2014/main" id="{F37249EA-873F-7665-49DE-C7D4CB9EF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88" y="3411485"/>
            <a:ext cx="4054999" cy="152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42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67">
            <a:extLst>
              <a:ext uri="{FF2B5EF4-FFF2-40B4-BE49-F238E27FC236}">
                <a16:creationId xmlns:a16="http://schemas.microsoft.com/office/drawing/2014/main" id="{1CCF5B83-696B-2D38-2CAC-EEE25C02CF40}"/>
              </a:ext>
            </a:extLst>
          </p:cNvPr>
          <p:cNvSpPr txBox="1">
            <a:spLocks/>
          </p:cNvSpPr>
          <p:nvPr/>
        </p:nvSpPr>
        <p:spPr>
          <a:xfrm>
            <a:off x="720000" y="17001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Yeseva One"/>
              <a:buNone/>
              <a:defRPr sz="40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b="1" dirty="0"/>
              <a:t>5. Results</a:t>
            </a:r>
          </a:p>
        </p:txBody>
      </p:sp>
      <p:sp>
        <p:nvSpPr>
          <p:cNvPr id="3" name="Google Shape;1188;p67">
            <a:extLst>
              <a:ext uri="{FF2B5EF4-FFF2-40B4-BE49-F238E27FC236}">
                <a16:creationId xmlns:a16="http://schemas.microsoft.com/office/drawing/2014/main" id="{7486CF45-017C-2A5D-B22D-3071D00922E5}"/>
              </a:ext>
            </a:extLst>
          </p:cNvPr>
          <p:cNvSpPr txBox="1">
            <a:spLocks/>
          </p:cNvSpPr>
          <p:nvPr/>
        </p:nvSpPr>
        <p:spPr>
          <a:xfrm>
            <a:off x="2344440" y="518331"/>
            <a:ext cx="5046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Let’s take a look to our web application in the following video:</a:t>
            </a:r>
          </a:p>
        </p:txBody>
      </p:sp>
      <p:pic>
        <p:nvPicPr>
          <p:cNvPr id="10" name="Artist Recognition - Google Chrome 2023-12-14 16-43-57">
            <a:hlinkClick r:id="" action="ppaction://media"/>
            <a:extLst>
              <a:ext uri="{FF2B5EF4-FFF2-40B4-BE49-F238E27FC236}">
                <a16:creationId xmlns:a16="http://schemas.microsoft.com/office/drawing/2014/main" id="{B49B2785-CD28-BE41-9906-F47202C08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049" y="1017462"/>
            <a:ext cx="7405901" cy="4011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>
            <a:spLocks noGrp="1"/>
          </p:cNvSpPr>
          <p:nvPr>
            <p:ph type="title"/>
          </p:nvPr>
        </p:nvSpPr>
        <p:spPr>
          <a:xfrm>
            <a:off x="355615" y="7267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6. Conclusions</a:t>
            </a:r>
            <a:endParaRPr b="1" dirty="0"/>
          </a:p>
        </p:txBody>
      </p:sp>
      <p:sp>
        <p:nvSpPr>
          <p:cNvPr id="15" name="Google Shape;1188;p67">
            <a:extLst>
              <a:ext uri="{FF2B5EF4-FFF2-40B4-BE49-F238E27FC236}">
                <a16:creationId xmlns:a16="http://schemas.microsoft.com/office/drawing/2014/main" id="{37EBB34A-97B4-1037-D37D-6309D0281AB3}"/>
              </a:ext>
            </a:extLst>
          </p:cNvPr>
          <p:cNvSpPr txBox="1">
            <a:spLocks/>
          </p:cNvSpPr>
          <p:nvPr/>
        </p:nvSpPr>
        <p:spPr>
          <a:xfrm>
            <a:off x="1585947" y="1725760"/>
            <a:ext cx="3556694" cy="10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/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" name="Google Shape;1188;p67">
            <a:extLst>
              <a:ext uri="{FF2B5EF4-FFF2-40B4-BE49-F238E27FC236}">
                <a16:creationId xmlns:a16="http://schemas.microsoft.com/office/drawing/2014/main" id="{1E30FF11-4954-2526-7C28-00457EA56257}"/>
              </a:ext>
            </a:extLst>
          </p:cNvPr>
          <p:cNvSpPr txBox="1">
            <a:spLocks/>
          </p:cNvSpPr>
          <p:nvPr/>
        </p:nvSpPr>
        <p:spPr>
          <a:xfrm>
            <a:off x="720000" y="1445821"/>
            <a:ext cx="7977440" cy="3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Based on the results we conclude: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Our models successfully predicted artists name with a </a:t>
            </a:r>
            <a:r>
              <a:rPr lang="en-US" b="1" dirty="0">
                <a:solidFill>
                  <a:schemeClr val="dk2"/>
                </a:solidFill>
              </a:rPr>
              <a:t>score of approximately 60%.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This means that </a:t>
            </a:r>
            <a:r>
              <a:rPr lang="en-US" b="1" dirty="0">
                <a:solidFill>
                  <a:schemeClr val="dk2"/>
                </a:solidFill>
              </a:rPr>
              <a:t>multiple paintings can be predicted accurately </a:t>
            </a:r>
            <a:r>
              <a:rPr lang="en-US" dirty="0">
                <a:solidFill>
                  <a:schemeClr val="dk2"/>
                </a:solidFill>
              </a:rPr>
              <a:t>to:</a:t>
            </a:r>
          </a:p>
          <a:p>
            <a:pPr marL="742950" lvl="1" indent="-285750"/>
            <a:r>
              <a:rPr lang="en-US" sz="1200" dirty="0">
                <a:solidFill>
                  <a:schemeClr val="dk2"/>
                </a:solidFill>
              </a:rPr>
              <a:t>Diffuse art education, relate most famous artists with their art pieces, and help people learn artists names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For future projects we could </a:t>
            </a:r>
            <a:r>
              <a:rPr lang="en-US" b="1" dirty="0">
                <a:solidFill>
                  <a:schemeClr val="dk2"/>
                </a:solidFill>
              </a:rPr>
              <a:t>add more images </a:t>
            </a:r>
            <a:r>
              <a:rPr lang="en-US" dirty="0">
                <a:solidFill>
                  <a:schemeClr val="dk2"/>
                </a:solidFill>
              </a:rPr>
              <a:t>to our dataset: test and train subsets.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We can also improve our model’s accuracy by </a:t>
            </a:r>
            <a:r>
              <a:rPr lang="en-US" b="1" dirty="0">
                <a:solidFill>
                  <a:schemeClr val="dk2"/>
                </a:solidFill>
              </a:rPr>
              <a:t>testing different network architectures and parameters</a:t>
            </a:r>
            <a:r>
              <a:rPr lang="en-US" dirty="0">
                <a:solidFill>
                  <a:schemeClr val="dk2"/>
                </a:solidFill>
              </a:rPr>
              <a:t>.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Some artists like </a:t>
            </a:r>
            <a:r>
              <a:rPr lang="en-US" b="1" dirty="0">
                <a:solidFill>
                  <a:schemeClr val="dk2"/>
                </a:solidFill>
              </a:rPr>
              <a:t>Frida Kahlo </a:t>
            </a:r>
            <a:r>
              <a:rPr lang="en-US" dirty="0">
                <a:solidFill>
                  <a:schemeClr val="dk2"/>
                </a:solidFill>
              </a:rPr>
              <a:t>and </a:t>
            </a:r>
            <a:r>
              <a:rPr lang="en-US" b="1" dirty="0">
                <a:solidFill>
                  <a:schemeClr val="dk2"/>
                </a:solidFill>
              </a:rPr>
              <a:t>Pablo Picasso</a:t>
            </a:r>
            <a:r>
              <a:rPr lang="en-US" dirty="0">
                <a:solidFill>
                  <a:schemeClr val="dk2"/>
                </a:solidFill>
              </a:rPr>
              <a:t>, have </a:t>
            </a:r>
            <a:r>
              <a:rPr lang="en-US" b="1" dirty="0">
                <a:solidFill>
                  <a:schemeClr val="dk2"/>
                </a:solidFill>
              </a:rPr>
              <a:t>higher</a:t>
            </a:r>
            <a:r>
              <a:rPr lang="en-US" dirty="0">
                <a:solidFill>
                  <a:schemeClr val="dk2"/>
                </a:solidFill>
              </a:rPr>
              <a:t> prediction </a:t>
            </a:r>
            <a:r>
              <a:rPr lang="en-US" b="1" dirty="0">
                <a:solidFill>
                  <a:schemeClr val="dk2"/>
                </a:solidFill>
              </a:rPr>
              <a:t>confidence</a:t>
            </a:r>
            <a:r>
              <a:rPr lang="en-US" dirty="0">
                <a:solidFill>
                  <a:schemeClr val="dk2"/>
                </a:solidFill>
              </a:rPr>
              <a:t> as their painting </a:t>
            </a:r>
            <a:r>
              <a:rPr lang="en-US" b="1" dirty="0">
                <a:solidFill>
                  <a:schemeClr val="dk2"/>
                </a:solidFill>
              </a:rPr>
              <a:t>styles are very unique</a:t>
            </a:r>
            <a:r>
              <a:rPr lang="en-US" dirty="0">
                <a:solidFill>
                  <a:schemeClr val="dk2"/>
                </a:solidFill>
              </a:rPr>
              <a:t>.</a:t>
            </a:r>
          </a:p>
        </p:txBody>
      </p:sp>
      <p:pic>
        <p:nvPicPr>
          <p:cNvPr id="10242" name="Picture 2" descr="Conclusion - Free technology icons">
            <a:extLst>
              <a:ext uri="{FF2B5EF4-FFF2-40B4-BE49-F238E27FC236}">
                <a16:creationId xmlns:a16="http://schemas.microsoft.com/office/drawing/2014/main" id="{4F061976-FF66-5A7B-F84B-F71A5A0C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602" y="249341"/>
            <a:ext cx="1215046" cy="121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57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>
            <a:spLocks noGrp="1"/>
          </p:cNvSpPr>
          <p:nvPr>
            <p:ph type="title"/>
          </p:nvPr>
        </p:nvSpPr>
        <p:spPr>
          <a:xfrm>
            <a:off x="720000" y="245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References</a:t>
            </a:r>
            <a:endParaRPr b="1" dirty="0"/>
          </a:p>
        </p:txBody>
      </p:sp>
      <p:sp>
        <p:nvSpPr>
          <p:cNvPr id="15" name="Google Shape;1188;p67">
            <a:extLst>
              <a:ext uri="{FF2B5EF4-FFF2-40B4-BE49-F238E27FC236}">
                <a16:creationId xmlns:a16="http://schemas.microsoft.com/office/drawing/2014/main" id="{37EBB34A-97B4-1037-D37D-6309D0281AB3}"/>
              </a:ext>
            </a:extLst>
          </p:cNvPr>
          <p:cNvSpPr txBox="1">
            <a:spLocks/>
          </p:cNvSpPr>
          <p:nvPr/>
        </p:nvSpPr>
        <p:spPr>
          <a:xfrm>
            <a:off x="720000" y="593871"/>
            <a:ext cx="7894936" cy="430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/>
            <a:r>
              <a:rPr lang="en-US" sz="1200" dirty="0">
                <a:solidFill>
                  <a:schemeClr val="dk2"/>
                </a:solidFill>
              </a:rPr>
              <a:t>Kaggle - Best Artworks of All Time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https://www.kaggle.com/datasets/ikarus777/best-artworks-of-all-time/data</a:t>
            </a:r>
            <a:endParaRPr lang="en-US" sz="1200" dirty="0">
              <a:solidFill>
                <a:srgbClr val="0070C0"/>
              </a:solidFill>
            </a:endParaRPr>
          </a:p>
          <a:p>
            <a:pPr marL="285750" indent="-285750"/>
            <a:r>
              <a:rPr lang="en-US" sz="1200" dirty="0" err="1">
                <a:solidFill>
                  <a:schemeClr val="dk2"/>
                </a:solidFill>
              </a:rPr>
              <a:t>Github</a:t>
            </a:r>
            <a:r>
              <a:rPr lang="en-US" sz="1200" dirty="0">
                <a:solidFill>
                  <a:schemeClr val="dk2"/>
                </a:solidFill>
              </a:rPr>
              <a:t> - Artist-Recognition-Noobs</a:t>
            </a:r>
          </a:p>
          <a:p>
            <a:pPr marL="0" indent="0">
              <a:buNone/>
            </a:pPr>
            <a:r>
              <a:rPr lang="en-US" sz="1200" u="sng" dirty="0">
                <a:solidFill>
                  <a:srgbClr val="0070C0"/>
                </a:solidFill>
              </a:rPr>
              <a:t>https://github.com/NILodio/Artist-Recognition-Noobs/tree/develop</a:t>
            </a:r>
          </a:p>
          <a:p>
            <a:pPr marL="285750" indent="-285750"/>
            <a:r>
              <a:rPr lang="en-US" sz="1200" dirty="0">
                <a:solidFill>
                  <a:schemeClr val="dk2"/>
                </a:solidFill>
              </a:rPr>
              <a:t>Python Official Documentation</a:t>
            </a:r>
          </a:p>
          <a:p>
            <a:pPr marL="0" indent="0">
              <a:buNone/>
            </a:pPr>
            <a:r>
              <a:rPr lang="en-US" sz="1200" u="sng" dirty="0">
                <a:solidFill>
                  <a:srgbClr val="0070C0"/>
                </a:solidFill>
              </a:rPr>
              <a:t>https://www.python.org/</a:t>
            </a:r>
          </a:p>
          <a:p>
            <a:pPr marL="285750" indent="-285750"/>
            <a:r>
              <a:rPr lang="en-US" sz="1200" dirty="0" err="1">
                <a:solidFill>
                  <a:schemeClr val="dk2"/>
                </a:solidFill>
              </a:rPr>
              <a:t>FastAPI</a:t>
            </a:r>
            <a:r>
              <a:rPr lang="en-US" sz="1200" dirty="0">
                <a:solidFill>
                  <a:schemeClr val="dk2"/>
                </a:solidFill>
              </a:rPr>
              <a:t> Official Documentation</a:t>
            </a:r>
          </a:p>
          <a:p>
            <a:pPr marL="0" indent="0">
              <a:buNone/>
            </a:pPr>
            <a:r>
              <a:rPr lang="en-US" sz="1200" u="sng" dirty="0">
                <a:solidFill>
                  <a:srgbClr val="0070C0"/>
                </a:solidFill>
              </a:rPr>
              <a:t>https://fastapi.tiangolo.com/</a:t>
            </a:r>
          </a:p>
          <a:p>
            <a:pPr marL="285750" indent="-285750"/>
            <a:r>
              <a:rPr lang="en-US" sz="1200" dirty="0" err="1">
                <a:solidFill>
                  <a:schemeClr val="dk2"/>
                </a:solidFill>
              </a:rPr>
              <a:t>Streamlit</a:t>
            </a:r>
            <a:r>
              <a:rPr lang="en-US" sz="1200" dirty="0">
                <a:solidFill>
                  <a:schemeClr val="dk2"/>
                </a:solidFill>
              </a:rPr>
              <a:t> Official Documentation</a:t>
            </a:r>
          </a:p>
          <a:p>
            <a:pPr marL="0" indent="0">
              <a:buNone/>
            </a:pPr>
            <a:r>
              <a:rPr lang="en-US" sz="1200" u="sng" dirty="0">
                <a:solidFill>
                  <a:srgbClr val="0070C0"/>
                </a:solidFill>
              </a:rPr>
              <a:t>https://docs.streamlit.io/</a:t>
            </a:r>
          </a:p>
          <a:p>
            <a:pPr marL="285750" indent="-285750"/>
            <a:r>
              <a:rPr lang="en-US" sz="1200" dirty="0">
                <a:solidFill>
                  <a:schemeClr val="dk2"/>
                </a:solidFill>
              </a:rPr>
              <a:t>Deploying Machine Learning models with </a:t>
            </a:r>
            <a:r>
              <a:rPr lang="en-US" sz="1200" dirty="0" err="1">
                <a:solidFill>
                  <a:schemeClr val="dk2"/>
                </a:solidFill>
              </a:rPr>
              <a:t>Streamlit</a:t>
            </a:r>
            <a:r>
              <a:rPr lang="en-US" sz="1200" dirty="0">
                <a:solidFill>
                  <a:schemeClr val="dk2"/>
                </a:solidFill>
              </a:rPr>
              <a:t>, </a:t>
            </a:r>
            <a:r>
              <a:rPr lang="en-US" sz="1200" dirty="0" err="1">
                <a:solidFill>
                  <a:schemeClr val="dk2"/>
                </a:solidFill>
              </a:rPr>
              <a:t>FastAPI</a:t>
            </a:r>
            <a:r>
              <a:rPr lang="en-US" sz="1200" dirty="0">
                <a:solidFill>
                  <a:schemeClr val="dk2"/>
                </a:solidFill>
              </a:rPr>
              <a:t> and Docker</a:t>
            </a:r>
          </a:p>
          <a:p>
            <a:pPr marL="0" indent="0">
              <a:buNone/>
            </a:pPr>
            <a:r>
              <a:rPr lang="en-US" sz="1200" u="sng" dirty="0">
                <a:solidFill>
                  <a:srgbClr val="0070C0"/>
                </a:solidFill>
              </a:rPr>
              <a:t>https://rihab-feki.medium.com/deploying-machine-learning-models-with-streamlit-fastapi-and-docker-bb16bbf8eb91</a:t>
            </a:r>
          </a:p>
          <a:p>
            <a:pPr marL="285750" indent="-285750"/>
            <a:endParaRPr lang="en-US" sz="1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6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-5400000">
            <a:off x="1137347" y="3981475"/>
            <a:ext cx="884352" cy="8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-5400000">
            <a:off x="1127962" y="2625440"/>
            <a:ext cx="884352" cy="8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-5400000">
            <a:off x="5131825" y="2700312"/>
            <a:ext cx="884352" cy="8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-5400000">
            <a:off x="1127962" y="1244290"/>
            <a:ext cx="884352" cy="8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8"/>
          <p:cNvSpPr txBox="1">
            <a:spLocks noGrp="1"/>
          </p:cNvSpPr>
          <p:nvPr>
            <p:ph type="title"/>
          </p:nvPr>
        </p:nvSpPr>
        <p:spPr>
          <a:xfrm>
            <a:off x="2019022" y="1120686"/>
            <a:ext cx="24105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198" name="Google Shape;1198;p68"/>
          <p:cNvSpPr txBox="1">
            <a:spLocks noGrp="1"/>
          </p:cNvSpPr>
          <p:nvPr>
            <p:ph type="title" idx="2"/>
          </p:nvPr>
        </p:nvSpPr>
        <p:spPr>
          <a:xfrm>
            <a:off x="1172186" y="1306148"/>
            <a:ext cx="86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99" name="Google Shape;1199;p68"/>
          <p:cNvSpPr txBox="1">
            <a:spLocks noGrp="1"/>
          </p:cNvSpPr>
          <p:nvPr>
            <p:ph type="subTitle" idx="1"/>
          </p:nvPr>
        </p:nvSpPr>
        <p:spPr>
          <a:xfrm>
            <a:off x="2019034" y="1551055"/>
            <a:ext cx="241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 that we are trying to solve with this project.</a:t>
            </a:r>
            <a:endParaRPr dirty="0"/>
          </a:p>
        </p:txBody>
      </p:sp>
      <p:sp>
        <p:nvSpPr>
          <p:cNvPr id="1200" name="Google Shape;1200;p68"/>
          <p:cNvSpPr txBox="1">
            <a:spLocks noGrp="1"/>
          </p:cNvSpPr>
          <p:nvPr>
            <p:ph type="title" idx="3"/>
          </p:nvPr>
        </p:nvSpPr>
        <p:spPr>
          <a:xfrm>
            <a:off x="2019022" y="3857831"/>
            <a:ext cx="24105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1201" name="Google Shape;1201;p68"/>
          <p:cNvSpPr txBox="1">
            <a:spLocks noGrp="1"/>
          </p:cNvSpPr>
          <p:nvPr>
            <p:ph type="title" idx="4"/>
          </p:nvPr>
        </p:nvSpPr>
        <p:spPr>
          <a:xfrm>
            <a:off x="1172221" y="4043333"/>
            <a:ext cx="86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02" name="Google Shape;1202;p68"/>
          <p:cNvSpPr txBox="1">
            <a:spLocks noGrp="1"/>
          </p:cNvSpPr>
          <p:nvPr>
            <p:ph type="subTitle" idx="5"/>
          </p:nvPr>
        </p:nvSpPr>
        <p:spPr>
          <a:xfrm>
            <a:off x="2019019" y="4288190"/>
            <a:ext cx="273409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works? We give a general flow of our project</a:t>
            </a:r>
            <a:endParaRPr dirty="0"/>
          </a:p>
        </p:txBody>
      </p:sp>
      <p:sp>
        <p:nvSpPr>
          <p:cNvPr id="1203" name="Google Shape;1203;p68"/>
          <p:cNvSpPr txBox="1">
            <a:spLocks noGrp="1"/>
          </p:cNvSpPr>
          <p:nvPr>
            <p:ph type="title" idx="6"/>
          </p:nvPr>
        </p:nvSpPr>
        <p:spPr>
          <a:xfrm>
            <a:off x="2019022" y="2509161"/>
            <a:ext cx="24105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Description</a:t>
            </a:r>
            <a:endParaRPr dirty="0"/>
          </a:p>
        </p:txBody>
      </p:sp>
      <p:sp>
        <p:nvSpPr>
          <p:cNvPr id="1204" name="Google Shape;1204;p68"/>
          <p:cNvSpPr txBox="1">
            <a:spLocks noGrp="1"/>
          </p:cNvSpPr>
          <p:nvPr>
            <p:ph type="title" idx="7"/>
          </p:nvPr>
        </p:nvSpPr>
        <p:spPr>
          <a:xfrm>
            <a:off x="1172186" y="2690323"/>
            <a:ext cx="86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05" name="Google Shape;1205;p68"/>
          <p:cNvSpPr txBox="1">
            <a:spLocks noGrp="1"/>
          </p:cNvSpPr>
          <p:nvPr>
            <p:ph type="subTitle" idx="8"/>
          </p:nvPr>
        </p:nvSpPr>
        <p:spPr>
          <a:xfrm>
            <a:off x="2019034" y="2937032"/>
            <a:ext cx="254798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describe de dataset used for test and training of our ML models</a:t>
            </a:r>
            <a:endParaRPr dirty="0"/>
          </a:p>
        </p:txBody>
      </p:sp>
      <p:sp>
        <p:nvSpPr>
          <p:cNvPr id="1206" name="Google Shape;1206;p68"/>
          <p:cNvSpPr txBox="1">
            <a:spLocks noGrp="1"/>
          </p:cNvSpPr>
          <p:nvPr>
            <p:ph type="title" idx="9"/>
          </p:nvPr>
        </p:nvSpPr>
        <p:spPr>
          <a:xfrm>
            <a:off x="6013500" y="2583993"/>
            <a:ext cx="24105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207" name="Google Shape;1207;p68"/>
          <p:cNvSpPr txBox="1">
            <a:spLocks noGrp="1"/>
          </p:cNvSpPr>
          <p:nvPr>
            <p:ph type="title" idx="13"/>
          </p:nvPr>
        </p:nvSpPr>
        <p:spPr>
          <a:xfrm>
            <a:off x="5166699" y="2765195"/>
            <a:ext cx="86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08" name="Google Shape;1208;p68"/>
          <p:cNvSpPr txBox="1">
            <a:spLocks noGrp="1"/>
          </p:cNvSpPr>
          <p:nvPr>
            <p:ph type="subTitle" idx="14"/>
          </p:nvPr>
        </p:nvSpPr>
        <p:spPr>
          <a:xfrm>
            <a:off x="6013498" y="3011904"/>
            <a:ext cx="241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show a demo of our web application.</a:t>
            </a:r>
            <a:endParaRPr dirty="0"/>
          </a:p>
        </p:txBody>
      </p:sp>
      <p:sp>
        <p:nvSpPr>
          <p:cNvPr id="1209" name="Google Shape;1209;p68"/>
          <p:cNvSpPr txBox="1">
            <a:spLocks noGrp="1"/>
          </p:cNvSpPr>
          <p:nvPr>
            <p:ph type="title" idx="15"/>
          </p:nvPr>
        </p:nvSpPr>
        <p:spPr>
          <a:xfrm>
            <a:off x="823128" y="4207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Google Shape;1195;p68">
            <a:extLst>
              <a:ext uri="{FF2B5EF4-FFF2-40B4-BE49-F238E27FC236}">
                <a16:creationId xmlns:a16="http://schemas.microsoft.com/office/drawing/2014/main" id="{37C62249-1A10-ABA0-AB06-2633F325BA76}"/>
              </a:ext>
            </a:extLst>
          </p:cNvPr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16200000">
            <a:off x="5092617" y="1293509"/>
            <a:ext cx="884352" cy="8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6;p68">
            <a:extLst>
              <a:ext uri="{FF2B5EF4-FFF2-40B4-BE49-F238E27FC236}">
                <a16:creationId xmlns:a16="http://schemas.microsoft.com/office/drawing/2014/main" id="{653833D4-869B-3CA3-48ED-FA7BE0A35B42}"/>
              </a:ext>
            </a:extLst>
          </p:cNvPr>
          <p:cNvSpPr txBox="1">
            <a:spLocks/>
          </p:cNvSpPr>
          <p:nvPr/>
        </p:nvSpPr>
        <p:spPr>
          <a:xfrm>
            <a:off x="5974300" y="1162593"/>
            <a:ext cx="3078907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Yeseva One"/>
              <a:buNone/>
              <a:defRPr sz="20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CA" dirty="0"/>
              <a:t>Convolutional Neural</a:t>
            </a:r>
          </a:p>
          <a:p>
            <a:r>
              <a:rPr lang="en-CA" dirty="0"/>
              <a:t>Networks used</a:t>
            </a:r>
          </a:p>
        </p:txBody>
      </p:sp>
      <p:sp>
        <p:nvSpPr>
          <p:cNvPr id="4" name="Google Shape;1208;p68">
            <a:extLst>
              <a:ext uri="{FF2B5EF4-FFF2-40B4-BE49-F238E27FC236}">
                <a16:creationId xmlns:a16="http://schemas.microsoft.com/office/drawing/2014/main" id="{3853B5BB-7286-EB59-600E-7352CFB4A1CB}"/>
              </a:ext>
            </a:extLst>
          </p:cNvPr>
          <p:cNvSpPr txBox="1">
            <a:spLocks/>
          </p:cNvSpPr>
          <p:nvPr/>
        </p:nvSpPr>
        <p:spPr>
          <a:xfrm>
            <a:off x="5996102" y="1813388"/>
            <a:ext cx="241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We explain why and how we used CNN’s</a:t>
            </a:r>
          </a:p>
        </p:txBody>
      </p:sp>
      <p:sp>
        <p:nvSpPr>
          <p:cNvPr id="5" name="Google Shape;1207;p68">
            <a:extLst>
              <a:ext uri="{FF2B5EF4-FFF2-40B4-BE49-F238E27FC236}">
                <a16:creationId xmlns:a16="http://schemas.microsoft.com/office/drawing/2014/main" id="{7A1B592C-1F76-1B0C-1E81-709149CEFAE1}"/>
              </a:ext>
            </a:extLst>
          </p:cNvPr>
          <p:cNvSpPr txBox="1">
            <a:spLocks/>
          </p:cNvSpPr>
          <p:nvPr/>
        </p:nvSpPr>
        <p:spPr>
          <a:xfrm>
            <a:off x="5112688" y="1350535"/>
            <a:ext cx="861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1. What problem are we trying to solve?</a:t>
            </a:r>
            <a:endParaRPr b="1" dirty="0"/>
          </a:p>
        </p:txBody>
      </p:sp>
      <p:sp>
        <p:nvSpPr>
          <p:cNvPr id="1188" name="Google Shape;1188;p67"/>
          <p:cNvSpPr txBox="1">
            <a:spLocks noGrp="1"/>
          </p:cNvSpPr>
          <p:nvPr>
            <p:ph type="body" idx="1"/>
          </p:nvPr>
        </p:nvSpPr>
        <p:spPr>
          <a:xfrm>
            <a:off x="720000" y="1038236"/>
            <a:ext cx="7704000" cy="3660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We are trying to solve the </a:t>
            </a:r>
            <a:r>
              <a:rPr lang="en-US" b="1" dirty="0">
                <a:solidFill>
                  <a:schemeClr val="dk2"/>
                </a:solidFill>
              </a:rPr>
              <a:t>challenge of artist identification </a:t>
            </a:r>
            <a:r>
              <a:rPr lang="en-US" dirty="0">
                <a:solidFill>
                  <a:schemeClr val="dk2"/>
                </a:solidFill>
              </a:rPr>
              <a:t>seeking to </a:t>
            </a:r>
            <a:r>
              <a:rPr lang="en-US" b="1" dirty="0">
                <a:solidFill>
                  <a:schemeClr val="dk2"/>
                </a:solidFill>
              </a:rPr>
              <a:t>enhance accessibility to art knowledge </a:t>
            </a:r>
            <a:r>
              <a:rPr lang="en-US" dirty="0">
                <a:solidFill>
                  <a:schemeClr val="dk2"/>
                </a:solidFill>
              </a:rPr>
              <a:t>by accurately associating artists’ names with their corresponding masterpieces.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</a:rPr>
              <a:t>Key solutions: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Help people learning artists' names</a:t>
            </a:r>
          </a:p>
          <a:p>
            <a:pPr marL="285750" indent="-285750"/>
            <a:r>
              <a:rPr lang="en-US" dirty="0">
                <a:solidFill>
                  <a:schemeClr val="dk2"/>
                </a:solidFill>
              </a:rPr>
              <a:t>Help individuals to relate famous paintings to their authors</a:t>
            </a:r>
          </a:p>
          <a:p>
            <a:pPr marL="285750" indent="-285750"/>
            <a:r>
              <a:rPr lang="en-CA" dirty="0">
                <a:solidFill>
                  <a:schemeClr val="dk2"/>
                </a:solidFill>
              </a:rPr>
              <a:t>Diffusing art education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1026" name="Picture 2" descr="Man With Question Mark Vector Art &amp; Graphics | freevector.com">
            <a:extLst>
              <a:ext uri="{FF2B5EF4-FFF2-40B4-BE49-F238E27FC236}">
                <a16:creationId xmlns:a16="http://schemas.microsoft.com/office/drawing/2014/main" id="{246454B8-BC69-7BD9-54CB-9BA4A643B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8" t="9363" r="12495" b="11692"/>
          <a:stretch/>
        </p:blipFill>
        <p:spPr bwMode="auto">
          <a:xfrm>
            <a:off x="2058171" y="3633948"/>
            <a:ext cx="1705048" cy="134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7 Famous Van Gogh Paintings Everyone Should Know">
            <a:extLst>
              <a:ext uri="{FF2B5EF4-FFF2-40B4-BE49-F238E27FC236}">
                <a16:creationId xmlns:a16="http://schemas.microsoft.com/office/drawing/2014/main" id="{8AF0BAA2-2341-CA9E-73B8-1023547F1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84" y="3233210"/>
            <a:ext cx="2858109" cy="174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0;p71">
            <a:extLst>
              <a:ext uri="{FF2B5EF4-FFF2-40B4-BE49-F238E27FC236}">
                <a16:creationId xmlns:a16="http://schemas.microsoft.com/office/drawing/2014/main" id="{21BF5EB5-042E-776C-7A53-E935EA05540E}"/>
              </a:ext>
            </a:extLst>
          </p:cNvPr>
          <p:cNvSpPr txBox="1">
            <a:spLocks/>
          </p:cNvSpPr>
          <p:nvPr/>
        </p:nvSpPr>
        <p:spPr>
          <a:xfrm>
            <a:off x="434261" y="1144049"/>
            <a:ext cx="5224019" cy="360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dirty="0"/>
              <a:t>Our dataset was extracted from </a:t>
            </a:r>
            <a:r>
              <a:rPr lang="en-US" b="1" dirty="0"/>
              <a:t>Kaggle source.</a:t>
            </a: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dirty="0"/>
              <a:t>It contains </a:t>
            </a:r>
            <a:r>
              <a:rPr lang="en-US" b="1" dirty="0"/>
              <a:t>8446 images </a:t>
            </a:r>
            <a:r>
              <a:rPr lang="en-US" dirty="0"/>
              <a:t>(in JPG format) of famous paintings</a:t>
            </a:r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dirty="0"/>
              <a:t>from </a:t>
            </a:r>
            <a:r>
              <a:rPr lang="en-US" b="1" dirty="0"/>
              <a:t>50 most influential artists of all time.</a:t>
            </a: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dirty="0"/>
              <a:t>The images are in both their </a:t>
            </a:r>
            <a:r>
              <a:rPr lang="en-US" b="1" dirty="0"/>
              <a:t>original</a:t>
            </a:r>
            <a:r>
              <a:rPr lang="en-US" dirty="0"/>
              <a:t> and </a:t>
            </a:r>
            <a:r>
              <a:rPr lang="en-US" b="1" dirty="0"/>
              <a:t>resized</a:t>
            </a:r>
            <a:r>
              <a:rPr lang="en-US" dirty="0"/>
              <a:t> formats.</a:t>
            </a:r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dirty="0"/>
              <a:t>The size of the entire dataset is </a:t>
            </a:r>
            <a:r>
              <a:rPr lang="en-US" b="1" dirty="0"/>
              <a:t>&gt; 2.2 GB.</a:t>
            </a:r>
          </a:p>
        </p:txBody>
      </p:sp>
      <p:sp>
        <p:nvSpPr>
          <p:cNvPr id="7" name="Google Shape;1187;p67">
            <a:extLst>
              <a:ext uri="{FF2B5EF4-FFF2-40B4-BE49-F238E27FC236}">
                <a16:creationId xmlns:a16="http://schemas.microsoft.com/office/drawing/2014/main" id="{89C41193-9ACA-FA0E-B41E-CB3056F19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714" y="396900"/>
            <a:ext cx="4374516" cy="531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2. Dataset Description</a:t>
            </a:r>
            <a:endParaRPr sz="3000" b="1" dirty="0"/>
          </a:p>
        </p:txBody>
      </p:sp>
      <p:pic>
        <p:nvPicPr>
          <p:cNvPr id="8" name="Picture 7" descr="A group of paintings on a black background&#10;&#10;Description automatically generated">
            <a:extLst>
              <a:ext uri="{FF2B5EF4-FFF2-40B4-BE49-F238E27FC236}">
                <a16:creationId xmlns:a16="http://schemas.microsoft.com/office/drawing/2014/main" id="{12BA23E4-A0F6-4448-881E-B09C8155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95" y="2571750"/>
            <a:ext cx="4664671" cy="2359050"/>
          </a:xfrm>
          <a:prstGeom prst="rect">
            <a:avLst/>
          </a:prstGeom>
        </p:spPr>
      </p:pic>
      <p:pic>
        <p:nvPicPr>
          <p:cNvPr id="4098" name="Picture 2" descr="Dataset - Free seo and web icons">
            <a:extLst>
              <a:ext uri="{FF2B5EF4-FFF2-40B4-BE49-F238E27FC236}">
                <a16:creationId xmlns:a16="http://schemas.microsoft.com/office/drawing/2014/main" id="{DCD76EBC-5AD6-6BB4-A6B5-31FD973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30" y="254428"/>
            <a:ext cx="889621" cy="88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8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0;p71">
            <a:extLst>
              <a:ext uri="{FF2B5EF4-FFF2-40B4-BE49-F238E27FC236}">
                <a16:creationId xmlns:a16="http://schemas.microsoft.com/office/drawing/2014/main" id="{21BF5EB5-042E-776C-7A53-E935EA05540E}"/>
              </a:ext>
            </a:extLst>
          </p:cNvPr>
          <p:cNvSpPr txBox="1">
            <a:spLocks/>
          </p:cNvSpPr>
          <p:nvPr/>
        </p:nvSpPr>
        <p:spPr>
          <a:xfrm>
            <a:off x="2296938" y="277443"/>
            <a:ext cx="4166886" cy="60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dirty="0"/>
              <a:t>Some of the famous artists in our dataset:</a:t>
            </a:r>
            <a:endParaRPr lang="en-US" b="1" dirty="0"/>
          </a:p>
        </p:txBody>
      </p:sp>
      <p:sp>
        <p:nvSpPr>
          <p:cNvPr id="4" name="Google Shape;1250;p71">
            <a:extLst>
              <a:ext uri="{FF2B5EF4-FFF2-40B4-BE49-F238E27FC236}">
                <a16:creationId xmlns:a16="http://schemas.microsoft.com/office/drawing/2014/main" id="{D5FB82E0-F659-7076-C4DD-8C5E19B1E349}"/>
              </a:ext>
            </a:extLst>
          </p:cNvPr>
          <p:cNvSpPr txBox="1">
            <a:spLocks/>
          </p:cNvSpPr>
          <p:nvPr/>
        </p:nvSpPr>
        <p:spPr>
          <a:xfrm>
            <a:off x="99489" y="1568357"/>
            <a:ext cx="1601295" cy="36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b="1" dirty="0"/>
              <a:t>Frida Kahlo</a:t>
            </a:r>
          </a:p>
        </p:txBody>
      </p:sp>
      <p:sp>
        <p:nvSpPr>
          <p:cNvPr id="5" name="Google Shape;1250;p71">
            <a:extLst>
              <a:ext uri="{FF2B5EF4-FFF2-40B4-BE49-F238E27FC236}">
                <a16:creationId xmlns:a16="http://schemas.microsoft.com/office/drawing/2014/main" id="{F3A9FE78-4DDE-9629-725C-4A0CFD72B7C2}"/>
              </a:ext>
            </a:extLst>
          </p:cNvPr>
          <p:cNvSpPr txBox="1">
            <a:spLocks/>
          </p:cNvSpPr>
          <p:nvPr/>
        </p:nvSpPr>
        <p:spPr>
          <a:xfrm>
            <a:off x="4347861" y="1456647"/>
            <a:ext cx="1601295" cy="36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b="1" dirty="0"/>
              <a:t>Pablo Picasso</a:t>
            </a:r>
          </a:p>
        </p:txBody>
      </p:sp>
      <p:pic>
        <p:nvPicPr>
          <p:cNvPr id="12" name="Picture 11" descr="A painting of a group of people eating&#10;&#10;Description automatically generated">
            <a:extLst>
              <a:ext uri="{FF2B5EF4-FFF2-40B4-BE49-F238E27FC236}">
                <a16:creationId xmlns:a16="http://schemas.microsoft.com/office/drawing/2014/main" id="{10B15C9F-8679-A6E1-4C6C-2DE211130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616" y="612829"/>
            <a:ext cx="2545247" cy="1895531"/>
          </a:xfrm>
          <a:prstGeom prst="rect">
            <a:avLst/>
          </a:prstGeom>
        </p:spPr>
      </p:pic>
      <p:sp>
        <p:nvSpPr>
          <p:cNvPr id="13" name="Google Shape;1250;p71">
            <a:extLst>
              <a:ext uri="{FF2B5EF4-FFF2-40B4-BE49-F238E27FC236}">
                <a16:creationId xmlns:a16="http://schemas.microsoft.com/office/drawing/2014/main" id="{17488673-E383-ADE0-8A1C-5922B53610AD}"/>
              </a:ext>
            </a:extLst>
          </p:cNvPr>
          <p:cNvSpPr txBox="1">
            <a:spLocks/>
          </p:cNvSpPr>
          <p:nvPr/>
        </p:nvSpPr>
        <p:spPr>
          <a:xfrm>
            <a:off x="0" y="3767931"/>
            <a:ext cx="1601295" cy="36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b="1" dirty="0"/>
              <a:t>Michelangelo</a:t>
            </a:r>
          </a:p>
        </p:txBody>
      </p:sp>
      <p:sp>
        <p:nvSpPr>
          <p:cNvPr id="14" name="Google Shape;1250;p71">
            <a:extLst>
              <a:ext uri="{FF2B5EF4-FFF2-40B4-BE49-F238E27FC236}">
                <a16:creationId xmlns:a16="http://schemas.microsoft.com/office/drawing/2014/main" id="{D511A5E7-9E38-E3F7-FAE4-D8000FAE32F6}"/>
              </a:ext>
            </a:extLst>
          </p:cNvPr>
          <p:cNvSpPr txBox="1">
            <a:spLocks/>
          </p:cNvSpPr>
          <p:nvPr/>
        </p:nvSpPr>
        <p:spPr>
          <a:xfrm>
            <a:off x="5148509" y="3659051"/>
            <a:ext cx="2090876" cy="36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b="1" dirty="0"/>
              <a:t>Vincent Van Gogh</a:t>
            </a:r>
          </a:p>
        </p:txBody>
      </p:sp>
      <p:pic>
        <p:nvPicPr>
          <p:cNvPr id="16" name="Picture 15" descr="A painting of a group of people&#10;&#10;Description automatically generated">
            <a:extLst>
              <a:ext uri="{FF2B5EF4-FFF2-40B4-BE49-F238E27FC236}">
                <a16:creationId xmlns:a16="http://schemas.microsoft.com/office/drawing/2014/main" id="{BCDF5057-52BB-71A6-19EA-F876C607A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290" y="2819392"/>
            <a:ext cx="3117197" cy="2046665"/>
          </a:xfrm>
          <a:prstGeom prst="rect">
            <a:avLst/>
          </a:prstGeom>
        </p:spPr>
      </p:pic>
      <p:pic>
        <p:nvPicPr>
          <p:cNvPr id="20" name="Picture 19" descr="A close-up of a person&#10;&#10;Description automatically generated">
            <a:extLst>
              <a:ext uri="{FF2B5EF4-FFF2-40B4-BE49-F238E27FC236}">
                <a16:creationId xmlns:a16="http://schemas.microsoft.com/office/drawing/2014/main" id="{F7D671AB-DCF8-0992-3FFA-DCF659D3D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885" y="2614650"/>
            <a:ext cx="1725630" cy="2251407"/>
          </a:xfrm>
          <a:prstGeom prst="rect">
            <a:avLst/>
          </a:prstGeom>
        </p:spPr>
      </p:pic>
      <p:pic>
        <p:nvPicPr>
          <p:cNvPr id="22" name="Picture 21" descr="A painting of a person with a monkey around her neck&#10;&#10;Description automatically generated">
            <a:extLst>
              <a:ext uri="{FF2B5EF4-FFF2-40B4-BE49-F238E27FC236}">
                <a16:creationId xmlns:a16="http://schemas.microsoft.com/office/drawing/2014/main" id="{86AF3A5D-F141-BDE4-24F0-49EA3958E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88" y="626388"/>
            <a:ext cx="1565502" cy="20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8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3. Project Overview</a:t>
            </a:r>
            <a:endParaRPr b="1" dirty="0"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86D1ACF0-25C1-1B6F-BB09-4231D0BAD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7478" y="2448210"/>
            <a:ext cx="1319767" cy="1319767"/>
          </a:xfrm>
          <a:prstGeom prst="rect">
            <a:avLst/>
          </a:prstGeom>
        </p:spPr>
      </p:pic>
      <p:pic>
        <p:nvPicPr>
          <p:cNvPr id="3" name="Picture 2" descr="https://www.vincentvangogh.org/images/paintings/self-portrait-with-straw-hat.jpg">
            <a:extLst>
              <a:ext uri="{FF2B5EF4-FFF2-40B4-BE49-F238E27FC236}">
                <a16:creationId xmlns:a16="http://schemas.microsoft.com/office/drawing/2014/main" id="{C207934E-B2D4-0215-032A-B3B3547D3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0126" y="2367262"/>
            <a:ext cx="1253216" cy="161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 derecha 2">
            <a:extLst>
              <a:ext uri="{FF2B5EF4-FFF2-40B4-BE49-F238E27FC236}">
                <a16:creationId xmlns:a16="http://schemas.microsoft.com/office/drawing/2014/main" id="{967DDA75-5FB9-3187-2E75-C6F91FAE16D0}"/>
              </a:ext>
            </a:extLst>
          </p:cNvPr>
          <p:cNvSpPr/>
          <p:nvPr/>
        </p:nvSpPr>
        <p:spPr>
          <a:xfrm rot="10800000" flipH="1">
            <a:off x="2841033" y="2955128"/>
            <a:ext cx="557816" cy="30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lecha derecha 23">
            <a:extLst>
              <a:ext uri="{FF2B5EF4-FFF2-40B4-BE49-F238E27FC236}">
                <a16:creationId xmlns:a16="http://schemas.microsoft.com/office/drawing/2014/main" id="{E8A39476-C3A2-661C-D398-89161246073D}"/>
              </a:ext>
            </a:extLst>
          </p:cNvPr>
          <p:cNvSpPr/>
          <p:nvPr/>
        </p:nvSpPr>
        <p:spPr>
          <a:xfrm rot="10800000" flipH="1">
            <a:off x="5472159" y="2973402"/>
            <a:ext cx="557816" cy="30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Google Shape;1188;p67">
            <a:extLst>
              <a:ext uri="{FF2B5EF4-FFF2-40B4-BE49-F238E27FC236}">
                <a16:creationId xmlns:a16="http://schemas.microsoft.com/office/drawing/2014/main" id="{C54B5911-5A88-4BD5-F93A-041805AF2F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4237" y="1189495"/>
            <a:ext cx="1901793" cy="1067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1. The user </a:t>
            </a:r>
            <a:r>
              <a:rPr lang="en-US" b="1" dirty="0">
                <a:solidFill>
                  <a:schemeClr val="dk2"/>
                </a:solidFill>
              </a:rPr>
              <a:t>uploads</a:t>
            </a:r>
            <a:r>
              <a:rPr lang="en-US" dirty="0">
                <a:solidFill>
                  <a:schemeClr val="dk2"/>
                </a:solidFill>
              </a:rPr>
              <a:t> an </a:t>
            </a:r>
            <a:r>
              <a:rPr lang="en-US" b="1" dirty="0">
                <a:solidFill>
                  <a:schemeClr val="dk2"/>
                </a:solidFill>
              </a:rPr>
              <a:t>image</a:t>
            </a:r>
            <a:r>
              <a:rPr lang="en-US" dirty="0">
                <a:solidFill>
                  <a:schemeClr val="dk2"/>
                </a:solidFill>
              </a:rPr>
              <a:t> to the web application front-end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2" name="Google Shape;1188;p67">
            <a:extLst>
              <a:ext uri="{FF2B5EF4-FFF2-40B4-BE49-F238E27FC236}">
                <a16:creationId xmlns:a16="http://schemas.microsoft.com/office/drawing/2014/main" id="{F7029239-768C-8926-AE91-9252A14D0939}"/>
              </a:ext>
            </a:extLst>
          </p:cNvPr>
          <p:cNvSpPr txBox="1">
            <a:spLocks/>
          </p:cNvSpPr>
          <p:nvPr/>
        </p:nvSpPr>
        <p:spPr>
          <a:xfrm>
            <a:off x="6084907" y="1189495"/>
            <a:ext cx="2014450" cy="129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3. The web application back-end receives the </a:t>
            </a:r>
            <a:r>
              <a:rPr lang="en-US" b="1" dirty="0">
                <a:solidFill>
                  <a:schemeClr val="dk2"/>
                </a:solidFill>
              </a:rPr>
              <a:t>image</a:t>
            </a:r>
            <a:r>
              <a:rPr lang="en-US" dirty="0">
                <a:solidFill>
                  <a:schemeClr val="dk2"/>
                </a:solidFill>
              </a:rPr>
              <a:t> for </a:t>
            </a:r>
            <a:r>
              <a:rPr lang="en-US" b="1" dirty="0">
                <a:solidFill>
                  <a:schemeClr val="dk2"/>
                </a:solidFill>
              </a:rPr>
              <a:t>pre-processing</a:t>
            </a:r>
            <a:r>
              <a:rPr lang="en-US" dirty="0">
                <a:solidFill>
                  <a:schemeClr val="dk2"/>
                </a:solidFill>
              </a:rPr>
              <a:t> (resizing and format)</a:t>
            </a:r>
          </a:p>
        </p:txBody>
      </p:sp>
      <p:pic>
        <p:nvPicPr>
          <p:cNvPr id="2052" name="Picture 4" descr="Select - Free computer icons">
            <a:extLst>
              <a:ext uri="{FF2B5EF4-FFF2-40B4-BE49-F238E27FC236}">
                <a16:creationId xmlns:a16="http://schemas.microsoft.com/office/drawing/2014/main" id="{75BFCEEF-D499-E088-CB03-44B833025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518" y="2638490"/>
            <a:ext cx="1243076" cy="12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188;p67">
            <a:extLst>
              <a:ext uri="{FF2B5EF4-FFF2-40B4-BE49-F238E27FC236}">
                <a16:creationId xmlns:a16="http://schemas.microsoft.com/office/drawing/2014/main" id="{37EBB34A-97B4-1037-D37D-6309D0281AB3}"/>
              </a:ext>
            </a:extLst>
          </p:cNvPr>
          <p:cNvSpPr txBox="1">
            <a:spLocks/>
          </p:cNvSpPr>
          <p:nvPr/>
        </p:nvSpPr>
        <p:spPr>
          <a:xfrm>
            <a:off x="3435372" y="1189495"/>
            <a:ext cx="1901793" cy="10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2. The user </a:t>
            </a:r>
            <a:r>
              <a:rPr lang="en-US" b="1" dirty="0">
                <a:solidFill>
                  <a:schemeClr val="dk2"/>
                </a:solidFill>
              </a:rPr>
              <a:t>selects</a:t>
            </a:r>
            <a:r>
              <a:rPr lang="en-US" dirty="0">
                <a:solidFill>
                  <a:schemeClr val="dk2"/>
                </a:solidFill>
              </a:rPr>
              <a:t> one of the 2 </a:t>
            </a:r>
            <a:r>
              <a:rPr lang="en-US" b="1" dirty="0">
                <a:solidFill>
                  <a:schemeClr val="dk2"/>
                </a:solidFill>
              </a:rPr>
              <a:t>models</a:t>
            </a:r>
            <a:r>
              <a:rPr lang="en-US" dirty="0">
                <a:solidFill>
                  <a:schemeClr val="dk2"/>
                </a:solidFill>
              </a:rPr>
              <a:t> (</a:t>
            </a:r>
            <a:r>
              <a:rPr lang="en-US" b="1" dirty="0">
                <a:solidFill>
                  <a:schemeClr val="dk2"/>
                </a:solidFill>
              </a:rPr>
              <a:t>VGG19</a:t>
            </a:r>
            <a:r>
              <a:rPr lang="en-US" dirty="0">
                <a:solidFill>
                  <a:schemeClr val="dk2"/>
                </a:solidFill>
              </a:rPr>
              <a:t> or </a:t>
            </a:r>
            <a:r>
              <a:rPr lang="en-US" b="1" dirty="0">
                <a:solidFill>
                  <a:schemeClr val="dk2"/>
                </a:solidFill>
              </a:rPr>
              <a:t>ResNet50</a:t>
            </a:r>
            <a:r>
              <a:rPr lang="en-US" dirty="0">
                <a:solidFill>
                  <a:schemeClr val="dk2"/>
                </a:solidFill>
              </a:rPr>
              <a:t>) for the prediction</a:t>
            </a:r>
          </a:p>
        </p:txBody>
      </p:sp>
      <p:sp>
        <p:nvSpPr>
          <p:cNvPr id="16" name="Flecha derecha 23">
            <a:extLst>
              <a:ext uri="{FF2B5EF4-FFF2-40B4-BE49-F238E27FC236}">
                <a16:creationId xmlns:a16="http://schemas.microsoft.com/office/drawing/2014/main" id="{F30CB454-C43B-1294-9E05-3A4D603153F9}"/>
              </a:ext>
            </a:extLst>
          </p:cNvPr>
          <p:cNvSpPr/>
          <p:nvPr/>
        </p:nvSpPr>
        <p:spPr>
          <a:xfrm rot="10800000" flipH="1">
            <a:off x="7820449" y="2973402"/>
            <a:ext cx="557816" cy="30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27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echa derecha 2">
            <a:extLst>
              <a:ext uri="{FF2B5EF4-FFF2-40B4-BE49-F238E27FC236}">
                <a16:creationId xmlns:a16="http://schemas.microsoft.com/office/drawing/2014/main" id="{967DDA75-5FB9-3187-2E75-C6F91FAE16D0}"/>
              </a:ext>
            </a:extLst>
          </p:cNvPr>
          <p:cNvSpPr/>
          <p:nvPr/>
        </p:nvSpPr>
        <p:spPr>
          <a:xfrm rot="10800000" flipH="1">
            <a:off x="2556094" y="2790049"/>
            <a:ext cx="557816" cy="30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Google Shape;1188;p67">
            <a:extLst>
              <a:ext uri="{FF2B5EF4-FFF2-40B4-BE49-F238E27FC236}">
                <a16:creationId xmlns:a16="http://schemas.microsoft.com/office/drawing/2014/main" id="{C54B5911-5A88-4BD5-F93A-041805AF2F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8483" y="953531"/>
            <a:ext cx="2371281" cy="1373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4. The selected </a:t>
            </a:r>
            <a:r>
              <a:rPr lang="en-US" b="1" dirty="0">
                <a:solidFill>
                  <a:schemeClr val="dk2"/>
                </a:solidFill>
              </a:rPr>
              <a:t>CNN</a:t>
            </a:r>
            <a:r>
              <a:rPr lang="en-US" dirty="0">
                <a:solidFill>
                  <a:schemeClr val="dk2"/>
                </a:solidFill>
              </a:rPr>
              <a:t> model (</a:t>
            </a:r>
            <a:r>
              <a:rPr lang="en-US" b="1" dirty="0">
                <a:solidFill>
                  <a:schemeClr val="dk2"/>
                </a:solidFill>
              </a:rPr>
              <a:t>VGG19</a:t>
            </a:r>
            <a:r>
              <a:rPr lang="en-US" dirty="0">
                <a:solidFill>
                  <a:schemeClr val="dk2"/>
                </a:solidFill>
              </a:rPr>
              <a:t> or </a:t>
            </a:r>
            <a:r>
              <a:rPr lang="en-US" b="1" dirty="0">
                <a:solidFill>
                  <a:schemeClr val="dk2"/>
                </a:solidFill>
              </a:rPr>
              <a:t>ResNet50</a:t>
            </a:r>
            <a:r>
              <a:rPr lang="en-US" dirty="0">
                <a:solidFill>
                  <a:schemeClr val="dk2"/>
                </a:solidFill>
              </a:rPr>
              <a:t>) makes a </a:t>
            </a:r>
            <a:r>
              <a:rPr lang="en-US" b="1" dirty="0">
                <a:solidFill>
                  <a:schemeClr val="dk2"/>
                </a:solidFill>
              </a:rPr>
              <a:t>prediction</a:t>
            </a:r>
            <a:r>
              <a:rPr lang="en-US" dirty="0">
                <a:solidFill>
                  <a:schemeClr val="dk2"/>
                </a:solidFill>
              </a:rPr>
              <a:t> on the uploaded image, as they have already been trained.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2" name="Google Shape;1188;p67">
            <a:extLst>
              <a:ext uri="{FF2B5EF4-FFF2-40B4-BE49-F238E27FC236}">
                <a16:creationId xmlns:a16="http://schemas.microsoft.com/office/drawing/2014/main" id="{F7029239-768C-8926-AE91-9252A14D0939}"/>
              </a:ext>
            </a:extLst>
          </p:cNvPr>
          <p:cNvSpPr txBox="1">
            <a:spLocks/>
          </p:cNvSpPr>
          <p:nvPr/>
        </p:nvSpPr>
        <p:spPr>
          <a:xfrm>
            <a:off x="3286832" y="950677"/>
            <a:ext cx="2482811" cy="120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5. As our </a:t>
            </a:r>
            <a:r>
              <a:rPr lang="en-US" b="1" dirty="0">
                <a:solidFill>
                  <a:schemeClr val="dk2"/>
                </a:solidFill>
              </a:rPr>
              <a:t>model prediction </a:t>
            </a:r>
            <a:r>
              <a:rPr lang="en-US" dirty="0">
                <a:solidFill>
                  <a:schemeClr val="dk2"/>
                </a:solidFill>
              </a:rPr>
              <a:t>is </a:t>
            </a:r>
            <a:r>
              <a:rPr lang="en-US" b="1" dirty="0">
                <a:solidFill>
                  <a:schemeClr val="dk2"/>
                </a:solidFill>
              </a:rPr>
              <a:t>numerical</a:t>
            </a:r>
            <a:r>
              <a:rPr lang="en-US" dirty="0">
                <a:solidFill>
                  <a:schemeClr val="dk2"/>
                </a:solidFill>
              </a:rPr>
              <a:t>, we need to </a:t>
            </a:r>
            <a:r>
              <a:rPr lang="en-US" b="1" dirty="0">
                <a:solidFill>
                  <a:schemeClr val="dk2"/>
                </a:solidFill>
              </a:rPr>
              <a:t>map</a:t>
            </a:r>
            <a:r>
              <a:rPr lang="en-US" dirty="0">
                <a:solidFill>
                  <a:schemeClr val="dk2"/>
                </a:solidFill>
              </a:rPr>
              <a:t> the </a:t>
            </a:r>
            <a:r>
              <a:rPr lang="en-US" b="1" dirty="0">
                <a:solidFill>
                  <a:schemeClr val="dk2"/>
                </a:solidFill>
              </a:rPr>
              <a:t>number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b="1" dirty="0">
                <a:solidFill>
                  <a:schemeClr val="dk2"/>
                </a:solidFill>
              </a:rPr>
              <a:t>to</a:t>
            </a:r>
            <a:r>
              <a:rPr lang="en-US" dirty="0">
                <a:solidFill>
                  <a:schemeClr val="dk2"/>
                </a:solidFill>
              </a:rPr>
              <a:t> an </a:t>
            </a:r>
            <a:r>
              <a:rPr lang="en-US" b="1" dirty="0">
                <a:solidFill>
                  <a:schemeClr val="dk2"/>
                </a:solidFill>
              </a:rPr>
              <a:t>artist</a:t>
            </a:r>
            <a:r>
              <a:rPr lang="en-US" dirty="0">
                <a:solidFill>
                  <a:schemeClr val="dk2"/>
                </a:solidFill>
              </a:rPr>
              <a:t> name, for this we use a JSON file.</a:t>
            </a:r>
          </a:p>
        </p:txBody>
      </p:sp>
      <p:pic>
        <p:nvPicPr>
          <p:cNvPr id="2050" name="Picture 2" descr="convolutional neural networks – CV-Tricks.com">
            <a:extLst>
              <a:ext uri="{FF2B5EF4-FFF2-40B4-BE49-F238E27FC236}">
                <a16:creationId xmlns:a16="http://schemas.microsoft.com/office/drawing/2014/main" id="{A3CE6003-4205-B400-3B7C-9C1256828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8" y="2405506"/>
            <a:ext cx="1798078" cy="107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188;p67">
            <a:extLst>
              <a:ext uri="{FF2B5EF4-FFF2-40B4-BE49-F238E27FC236}">
                <a16:creationId xmlns:a16="http://schemas.microsoft.com/office/drawing/2014/main" id="{37EBB34A-97B4-1037-D37D-6309D0281AB3}"/>
              </a:ext>
            </a:extLst>
          </p:cNvPr>
          <p:cNvSpPr txBox="1">
            <a:spLocks/>
          </p:cNvSpPr>
          <p:nvPr/>
        </p:nvSpPr>
        <p:spPr>
          <a:xfrm>
            <a:off x="6207945" y="950677"/>
            <a:ext cx="2373965" cy="106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5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6. Finally, the </a:t>
            </a:r>
            <a:r>
              <a:rPr lang="en-US" b="1" dirty="0">
                <a:solidFill>
                  <a:schemeClr val="dk2"/>
                </a:solidFill>
              </a:rPr>
              <a:t>artist's name</a:t>
            </a:r>
            <a:r>
              <a:rPr lang="en-US" dirty="0">
                <a:solidFill>
                  <a:schemeClr val="dk2"/>
                </a:solidFill>
              </a:rPr>
              <a:t> and the </a:t>
            </a:r>
            <a:r>
              <a:rPr lang="en-US" b="1" dirty="0">
                <a:solidFill>
                  <a:schemeClr val="dk2"/>
                </a:solidFill>
              </a:rPr>
              <a:t>score</a:t>
            </a:r>
            <a:r>
              <a:rPr lang="en-US" dirty="0">
                <a:solidFill>
                  <a:schemeClr val="dk2"/>
                </a:solidFill>
              </a:rPr>
              <a:t> (</a:t>
            </a:r>
            <a:r>
              <a:rPr lang="en-US" b="1" dirty="0">
                <a:solidFill>
                  <a:schemeClr val="dk2"/>
                </a:solidFill>
              </a:rPr>
              <a:t>confidence in prediction</a:t>
            </a:r>
            <a:r>
              <a:rPr lang="en-US" dirty="0">
                <a:solidFill>
                  <a:schemeClr val="dk2"/>
                </a:solidFill>
              </a:rPr>
              <a:t>) is sent to the front-end and </a:t>
            </a:r>
            <a:r>
              <a:rPr lang="en-US" b="1" dirty="0">
                <a:solidFill>
                  <a:schemeClr val="dk2"/>
                </a:solidFill>
              </a:rPr>
              <a:t>displayed</a:t>
            </a:r>
            <a:r>
              <a:rPr lang="en-US" dirty="0">
                <a:solidFill>
                  <a:schemeClr val="dk2"/>
                </a:solidFill>
              </a:rPr>
              <a:t> to the user. </a:t>
            </a:r>
          </a:p>
        </p:txBody>
      </p:sp>
      <p:sp>
        <p:nvSpPr>
          <p:cNvPr id="16" name="Flecha derecha 23">
            <a:extLst>
              <a:ext uri="{FF2B5EF4-FFF2-40B4-BE49-F238E27FC236}">
                <a16:creationId xmlns:a16="http://schemas.microsoft.com/office/drawing/2014/main" id="{F30CB454-C43B-1294-9E05-3A4D603153F9}"/>
              </a:ext>
            </a:extLst>
          </p:cNvPr>
          <p:cNvSpPr/>
          <p:nvPr/>
        </p:nvSpPr>
        <p:spPr>
          <a:xfrm rot="10800000" flipH="1">
            <a:off x="5490735" y="2790050"/>
            <a:ext cx="557816" cy="30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Numeric - Free security icons">
            <a:extLst>
              <a:ext uri="{FF2B5EF4-FFF2-40B4-BE49-F238E27FC236}">
                <a16:creationId xmlns:a16="http://schemas.microsoft.com/office/drawing/2014/main" id="{D99660C8-A78D-3064-8BAE-6E668A7DB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05" y="2103377"/>
            <a:ext cx="862513" cy="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son file - Free interface icons">
            <a:extLst>
              <a:ext uri="{FF2B5EF4-FFF2-40B4-BE49-F238E27FC236}">
                <a16:creationId xmlns:a16="http://schemas.microsoft.com/office/drawing/2014/main" id="{DA1C0536-547A-C4E6-3CA8-4A851D4C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87" y="2942498"/>
            <a:ext cx="1201410" cy="120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ont end - Free computer icons">
            <a:extLst>
              <a:ext uri="{FF2B5EF4-FFF2-40B4-BE49-F238E27FC236}">
                <a16:creationId xmlns:a16="http://schemas.microsoft.com/office/drawing/2014/main" id="{2C7B1AD2-91A3-3F5F-124A-494C8A0C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89" y="2194451"/>
            <a:ext cx="1677283" cy="16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4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3B28D-FEA5-AEFF-ED49-204740D29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We have used </a:t>
            </a:r>
            <a:r>
              <a:rPr lang="en-US" b="1" dirty="0" err="1"/>
              <a:t>Streamlit</a:t>
            </a:r>
            <a:r>
              <a:rPr lang="en-US" dirty="0"/>
              <a:t> (frontend) &amp; </a:t>
            </a:r>
            <a:r>
              <a:rPr lang="en-US" b="1" dirty="0" err="1"/>
              <a:t>FastAPI</a:t>
            </a:r>
            <a:r>
              <a:rPr lang="en-US" dirty="0"/>
              <a:t> (backend) to build our web application front-end and back-end.</a:t>
            </a:r>
          </a:p>
          <a:p>
            <a:r>
              <a:rPr lang="en-US" dirty="0"/>
              <a:t>Both are </a:t>
            </a:r>
            <a:r>
              <a:rPr lang="en-US" b="1" dirty="0"/>
              <a:t>Python frameworks </a:t>
            </a:r>
            <a:r>
              <a:rPr lang="en-US" dirty="0"/>
              <a:t>to build short-scoped but powerful projects.</a:t>
            </a:r>
          </a:p>
          <a:p>
            <a:r>
              <a:rPr lang="en-US" dirty="0"/>
              <a:t>We also build and run our project in a </a:t>
            </a:r>
            <a:r>
              <a:rPr lang="en-US" b="1" dirty="0"/>
              <a:t>Docker</a:t>
            </a:r>
            <a:r>
              <a:rPr lang="en-US" dirty="0"/>
              <a:t> container.</a:t>
            </a:r>
            <a:endParaRPr lang="en-CA" dirty="0"/>
          </a:p>
        </p:txBody>
      </p:sp>
      <p:pic>
        <p:nvPicPr>
          <p:cNvPr id="12290" name="Picture 2" descr="Serving Models Using Streamlit + FastAPI | by Publicis Commerce – Global AI  | Medium">
            <a:extLst>
              <a:ext uri="{FF2B5EF4-FFF2-40B4-BE49-F238E27FC236}">
                <a16:creationId xmlns:a16="http://schemas.microsoft.com/office/drawing/2014/main" id="{5B845139-EFB6-46AF-25D9-A6D3F2389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60" y="2427120"/>
            <a:ext cx="4743880" cy="24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87;p67">
            <a:extLst>
              <a:ext uri="{FF2B5EF4-FFF2-40B4-BE49-F238E27FC236}">
                <a16:creationId xmlns:a16="http://schemas.microsoft.com/office/drawing/2014/main" id="{6217AEED-3ADE-12A4-6E6A-520D43EA7F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Web Application Architecture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851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4. Convolutional Neural Networks used</a:t>
            </a:r>
            <a:endParaRPr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D37A7-D286-E0EF-8752-A71ACFE8C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888" y="1017725"/>
            <a:ext cx="7704000" cy="3416400"/>
          </a:xfrm>
        </p:spPr>
        <p:txBody>
          <a:bodyPr anchor="t"/>
          <a:lstStyle/>
          <a:p>
            <a:pPr marL="139700" indent="0">
              <a:buNone/>
            </a:pPr>
            <a:r>
              <a:rPr lang="en-US" sz="1400" dirty="0"/>
              <a:t>We decided to use 2 CNNs for this project.</a:t>
            </a:r>
          </a:p>
          <a:p>
            <a:r>
              <a:rPr lang="en-US" sz="1400" b="1" dirty="0"/>
              <a:t>VGG-19:</a:t>
            </a:r>
            <a:r>
              <a:rPr lang="en-US" sz="1400" dirty="0"/>
              <a:t> convolutional neural network with </a:t>
            </a:r>
            <a:r>
              <a:rPr lang="en-US" sz="1400" b="1" dirty="0"/>
              <a:t>19 layers deep</a:t>
            </a:r>
            <a:r>
              <a:rPr lang="en-US" sz="1400" dirty="0"/>
              <a:t>.</a:t>
            </a:r>
          </a:p>
          <a:p>
            <a:pPr lvl="1"/>
            <a:r>
              <a:rPr lang="en-US" dirty="0"/>
              <a:t>Pre-trained on over a </a:t>
            </a:r>
            <a:r>
              <a:rPr lang="en-US" b="1" dirty="0"/>
              <a:t>million images </a:t>
            </a:r>
            <a:r>
              <a:rPr lang="en-US" dirty="0"/>
              <a:t>from the </a:t>
            </a:r>
            <a:r>
              <a:rPr lang="en-US" b="1" dirty="0"/>
              <a:t>ImageNet</a:t>
            </a:r>
            <a:r>
              <a:rPr lang="en-US" dirty="0"/>
              <a:t> database.</a:t>
            </a:r>
          </a:p>
          <a:p>
            <a:pPr lvl="1"/>
            <a:r>
              <a:rPr lang="en-US" dirty="0"/>
              <a:t>Can classify images into 1000 object categories</a:t>
            </a:r>
          </a:p>
          <a:p>
            <a:pPr lvl="1"/>
            <a:r>
              <a:rPr lang="en-US" dirty="0"/>
              <a:t>The network can learn feature-rich representations from a wide range of images.</a:t>
            </a:r>
          </a:p>
          <a:p>
            <a:pPr lvl="1"/>
            <a:r>
              <a:rPr lang="en-US" dirty="0"/>
              <a:t>Image input size is </a:t>
            </a:r>
            <a:r>
              <a:rPr lang="en-US" b="1" dirty="0"/>
              <a:t>224x224 pixels</a:t>
            </a:r>
            <a:r>
              <a:rPr lang="en-US" dirty="0"/>
              <a:t>.</a:t>
            </a:r>
          </a:p>
          <a:p>
            <a:pPr lvl="1"/>
            <a:endParaRPr lang="en-CA" dirty="0"/>
          </a:p>
        </p:txBody>
      </p:sp>
      <p:pic>
        <p:nvPicPr>
          <p:cNvPr id="7172" name="Picture 4" descr="Architecture of the FCN-VGG19 adapted from Long et al. (2015) which... |  Download Scientific Diagram">
            <a:extLst>
              <a:ext uri="{FF2B5EF4-FFF2-40B4-BE49-F238E27FC236}">
                <a16:creationId xmlns:a16="http://schemas.microsoft.com/office/drawing/2014/main" id="{B3FC0B0F-C813-BC3F-DA1F-8C285695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257" y="3034147"/>
            <a:ext cx="3431631" cy="19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87016"/>
      </p:ext>
    </p:extLst>
  </p:cSld>
  <p:clrMapOvr>
    <a:masterClrMapping/>
  </p:clrMapOvr>
</p:sld>
</file>

<file path=ppt/theme/theme1.xml><?xml version="1.0" encoding="utf-8"?>
<a:theme xmlns:a="http://schemas.openxmlformats.org/drawingml/2006/main" name="Art Subject for Elementary - 2nd Grade: Visual Arts XL by Slidesgo">
  <a:themeElements>
    <a:clrScheme name="Simple Light">
      <a:dk1>
        <a:srgbClr val="30333D"/>
      </a:dk1>
      <a:lt1>
        <a:srgbClr val="FFF4EC"/>
      </a:lt1>
      <a:dk2>
        <a:srgbClr val="4D5364"/>
      </a:dk2>
      <a:lt2>
        <a:srgbClr val="DA6743"/>
      </a:lt2>
      <a:accent1>
        <a:srgbClr val="F68A6E"/>
      </a:accent1>
      <a:accent2>
        <a:srgbClr val="CEB68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F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754</Words>
  <Application>Microsoft Office PowerPoint</Application>
  <PresentationFormat>On-screen Show (16:9)</PresentationFormat>
  <Paragraphs>94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Bebas Neue</vt:lpstr>
      <vt:lpstr>Poppins</vt:lpstr>
      <vt:lpstr>Yeseva One</vt:lpstr>
      <vt:lpstr>Art Subject for Elementary - 2nd Grade: Visual Arts XL by Slidesgo</vt:lpstr>
      <vt:lpstr>“Art Author Detection”: identifying the artist from the art</vt:lpstr>
      <vt:lpstr>Problem</vt:lpstr>
      <vt:lpstr>1. What problem are we trying to solve?</vt:lpstr>
      <vt:lpstr>2. Dataset Description</vt:lpstr>
      <vt:lpstr>PowerPoint Presentation</vt:lpstr>
      <vt:lpstr>3. Project Overview</vt:lpstr>
      <vt:lpstr>PowerPoint Presentation</vt:lpstr>
      <vt:lpstr>Web Application Architecture</vt:lpstr>
      <vt:lpstr>4. Convolutional Neural Networks used</vt:lpstr>
      <vt:lpstr>4. Convolutional Neural Networks used</vt:lpstr>
      <vt:lpstr>PowerPoint Presentation</vt:lpstr>
      <vt:lpstr>6. 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“Art Author Detection”: identifying the artist from the art</dc:title>
  <cp:lastModifiedBy>Ernie Sumoso Vicuna</cp:lastModifiedBy>
  <cp:revision>3</cp:revision>
  <dcterms:modified xsi:type="dcterms:W3CDTF">2023-12-14T21:48:58Z</dcterms:modified>
</cp:coreProperties>
</file>